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6" r:id="rId3"/>
    <p:sldId id="258" r:id="rId4"/>
    <p:sldId id="259"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FF"/>
    <a:srgbClr val="11335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6327"/>
  </p:normalViewPr>
  <p:slideViewPr>
    <p:cSldViewPr snapToGrid="0">
      <p:cViewPr varScale="1">
        <p:scale>
          <a:sx n="68" d="100"/>
          <a:sy n="68" d="100"/>
        </p:scale>
        <p:origin x="10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A81B5D8-765F-0044-87F3-274599318D4D}"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478008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81B5D8-765F-0044-87F3-274599318D4D}"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29549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A81B5D8-765F-0044-87F3-274599318D4D}"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87248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A81B5D8-765F-0044-87F3-274599318D4D}"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4224713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A81B5D8-765F-0044-87F3-274599318D4D}" type="datetimeFigureOut">
              <a:rPr lang="en-US" smtClean="0"/>
              <a:t>12/20/2023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707791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A81B5D8-765F-0044-87F3-274599318D4D}" type="datetimeFigureOut">
              <a:rPr lang="en-US" smtClean="0"/>
              <a:t>12/20/2023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884900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81B5D8-765F-0044-87F3-274599318D4D}" type="datetimeFigureOut">
              <a:rPr lang="en-US" smtClean="0"/>
              <a:t>12/20/2023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675672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A81B5D8-765F-0044-87F3-274599318D4D}"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019614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A81B5D8-765F-0044-87F3-274599318D4D}"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074708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81B5D8-765F-0044-87F3-274599318D4D}"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717005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A81B5D8-765F-0044-87F3-274599318D4D}"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1893D5-7B6D-5641-9D37-DC179A48A3F7}" type="slidenum">
              <a:rPr lang="en-US" smtClean="0"/>
              <a:t>‹#›</a:t>
            </a:fld>
            <a:endParaRPr lang="en-US"/>
          </a:p>
        </p:txBody>
      </p:sp>
    </p:spTree>
    <p:extLst>
      <p:ext uri="{BB962C8B-B14F-4D97-AF65-F5344CB8AC3E}">
        <p14:creationId xmlns:p14="http://schemas.microsoft.com/office/powerpoint/2010/main" val="380925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81B5D8-765F-0044-87F3-274599318D4D}" type="datetimeFigureOut">
              <a:rPr lang="en-US" smtClean="0"/>
              <a:t>12/20/2023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893D5-7B6D-5641-9D37-DC179A48A3F7}" type="slidenum">
              <a:rPr lang="en-US" smtClean="0"/>
              <a:t>‹#›</a:t>
            </a:fld>
            <a:endParaRPr lang="en-US"/>
          </a:p>
        </p:txBody>
      </p:sp>
    </p:spTree>
    <p:extLst>
      <p:ext uri="{BB962C8B-B14F-4D97-AF65-F5344CB8AC3E}">
        <p14:creationId xmlns:p14="http://schemas.microsoft.com/office/powerpoint/2010/main" val="18905642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ack and grey logo&#10;&#10;Description automatically generated">
            <a:extLst>
              <a:ext uri="{FF2B5EF4-FFF2-40B4-BE49-F238E27FC236}">
                <a16:creationId xmlns:a16="http://schemas.microsoft.com/office/drawing/2014/main" id="{65E98B59-B2D2-2A79-0ED5-17BB4192625C}"/>
              </a:ext>
            </a:extLst>
          </p:cNvPr>
          <p:cNvPicPr>
            <a:picLocks noChangeAspect="1"/>
          </p:cNvPicPr>
          <p:nvPr/>
        </p:nvPicPr>
        <p:blipFill>
          <a:blip r:embed="rId2"/>
          <a:stretch>
            <a:fillRect/>
          </a:stretch>
        </p:blipFill>
        <p:spPr>
          <a:xfrm>
            <a:off x="8226839" y="6126369"/>
            <a:ext cx="1244600" cy="330200"/>
          </a:xfrm>
          <a:prstGeom prst="rect">
            <a:avLst/>
          </a:prstGeom>
        </p:spPr>
      </p:pic>
      <p:pic>
        <p:nvPicPr>
          <p:cNvPr id="7" name="Picture 6" descr="A red rectangular object with black border&#10;&#10;Description automatically generated">
            <a:extLst>
              <a:ext uri="{FF2B5EF4-FFF2-40B4-BE49-F238E27FC236}">
                <a16:creationId xmlns:a16="http://schemas.microsoft.com/office/drawing/2014/main" id="{2A2F40FA-28D8-F7E2-6B13-DCBF44BE5D4C}"/>
              </a:ext>
            </a:extLst>
          </p:cNvPr>
          <p:cNvPicPr>
            <a:picLocks noChangeAspect="1"/>
          </p:cNvPicPr>
          <p:nvPr/>
        </p:nvPicPr>
        <p:blipFill>
          <a:blip r:embed="rId3"/>
          <a:stretch>
            <a:fillRect/>
          </a:stretch>
        </p:blipFill>
        <p:spPr>
          <a:xfrm>
            <a:off x="302867" y="404467"/>
            <a:ext cx="4787900" cy="622300"/>
          </a:xfrm>
          <a:prstGeom prst="rect">
            <a:avLst/>
          </a:prstGeom>
        </p:spPr>
      </p:pic>
      <p:sp>
        <p:nvSpPr>
          <p:cNvPr id="10" name="TextBox 9">
            <a:extLst>
              <a:ext uri="{FF2B5EF4-FFF2-40B4-BE49-F238E27FC236}">
                <a16:creationId xmlns:a16="http://schemas.microsoft.com/office/drawing/2014/main" id="{8E9009FD-4999-F054-698B-084D53D14C3C}"/>
              </a:ext>
            </a:extLst>
          </p:cNvPr>
          <p:cNvSpPr txBox="1"/>
          <p:nvPr/>
        </p:nvSpPr>
        <p:spPr>
          <a:xfrm>
            <a:off x="427383" y="536713"/>
            <a:ext cx="3925956" cy="369332"/>
          </a:xfrm>
          <a:prstGeom prst="rect">
            <a:avLst/>
          </a:prstGeom>
          <a:noFill/>
        </p:spPr>
        <p:txBody>
          <a:bodyPr wrap="square" rtlCol="0">
            <a:spAutoFit/>
          </a:bodyPr>
          <a:lstStyle/>
          <a:p>
            <a:r>
              <a:rPr lang="en-US" dirty="0">
                <a:solidFill>
                  <a:schemeClr val="bg1"/>
                </a:solidFill>
                <a:latin typeface="VAGRundschriftD" pitchFamily="2" charset="77"/>
              </a:rPr>
              <a:t>Sleep and Screen Time</a:t>
            </a:r>
          </a:p>
        </p:txBody>
      </p:sp>
      <p:grpSp>
        <p:nvGrpSpPr>
          <p:cNvPr id="4" name="Group 3">
            <a:extLst>
              <a:ext uri="{FF2B5EF4-FFF2-40B4-BE49-F238E27FC236}">
                <a16:creationId xmlns:a16="http://schemas.microsoft.com/office/drawing/2014/main" id="{1EA54435-70D2-F4B3-E4BF-14901907CC4F}"/>
              </a:ext>
            </a:extLst>
          </p:cNvPr>
          <p:cNvGrpSpPr/>
          <p:nvPr/>
        </p:nvGrpSpPr>
        <p:grpSpPr>
          <a:xfrm>
            <a:off x="508000" y="1442965"/>
            <a:ext cx="3852574" cy="516809"/>
            <a:chOff x="508000" y="1442965"/>
            <a:chExt cx="3852574" cy="516809"/>
          </a:xfrm>
        </p:grpSpPr>
        <p:pic>
          <p:nvPicPr>
            <p:cNvPr id="3" name="Picture 2" descr="A red rectangular object with black edges&#10;&#10;Description automatically generated">
              <a:extLst>
                <a:ext uri="{FF2B5EF4-FFF2-40B4-BE49-F238E27FC236}">
                  <a16:creationId xmlns:a16="http://schemas.microsoft.com/office/drawing/2014/main" id="{EA40F720-453A-AFA4-FA51-3225ABD5BF0B}"/>
                </a:ext>
              </a:extLst>
            </p:cNvPr>
            <p:cNvPicPr>
              <a:picLocks noChangeAspect="1"/>
            </p:cNvPicPr>
            <p:nvPr/>
          </p:nvPicPr>
          <p:blipFill>
            <a:blip r:embed="rId4"/>
            <a:stretch>
              <a:fillRect/>
            </a:stretch>
          </p:blipFill>
          <p:spPr>
            <a:xfrm>
              <a:off x="508000" y="1442965"/>
              <a:ext cx="3852574" cy="516809"/>
            </a:xfrm>
            <a:prstGeom prst="rect">
              <a:avLst/>
            </a:prstGeom>
          </p:spPr>
        </p:pic>
        <p:sp>
          <p:nvSpPr>
            <p:cNvPr id="11" name="TextBox 10">
              <a:extLst>
                <a:ext uri="{FF2B5EF4-FFF2-40B4-BE49-F238E27FC236}">
                  <a16:creationId xmlns:a16="http://schemas.microsoft.com/office/drawing/2014/main" id="{8D6547EA-0C06-65A6-9304-8C296323279F}"/>
                </a:ext>
              </a:extLst>
            </p:cNvPr>
            <p:cNvSpPr txBox="1"/>
            <p:nvPr/>
          </p:nvSpPr>
          <p:spPr>
            <a:xfrm>
              <a:off x="616761" y="1581903"/>
              <a:ext cx="2006497" cy="253916"/>
            </a:xfrm>
            <a:prstGeom prst="rect">
              <a:avLst/>
            </a:prstGeom>
            <a:noFill/>
          </p:spPr>
          <p:txBody>
            <a:bodyPr wrap="square" rtlCol="0">
              <a:spAutoFit/>
            </a:bodyPr>
            <a:lstStyle/>
            <a:p>
              <a:r>
                <a:rPr lang="en-US" sz="1050" dirty="0">
                  <a:solidFill>
                    <a:schemeClr val="bg1"/>
                  </a:solidFill>
                  <a:latin typeface="VAGRundschriftD" pitchFamily="2" charset="77"/>
                </a:rPr>
                <a:t>Why sleep is important</a:t>
              </a:r>
            </a:p>
          </p:txBody>
        </p:sp>
      </p:grpSp>
      <p:grpSp>
        <p:nvGrpSpPr>
          <p:cNvPr id="28" name="Group 27">
            <a:extLst>
              <a:ext uri="{FF2B5EF4-FFF2-40B4-BE49-F238E27FC236}">
                <a16:creationId xmlns:a16="http://schemas.microsoft.com/office/drawing/2014/main" id="{0DEF6FA3-EC95-345B-AF4C-1E5372138654}"/>
              </a:ext>
            </a:extLst>
          </p:cNvPr>
          <p:cNvGrpSpPr/>
          <p:nvPr/>
        </p:nvGrpSpPr>
        <p:grpSpPr>
          <a:xfrm>
            <a:off x="508002" y="4545807"/>
            <a:ext cx="2632973" cy="499356"/>
            <a:chOff x="508002" y="1559339"/>
            <a:chExt cx="2940874" cy="557751"/>
          </a:xfrm>
        </p:grpSpPr>
        <p:pic>
          <p:nvPicPr>
            <p:cNvPr id="29" name="Picture 28">
              <a:extLst>
                <a:ext uri="{FF2B5EF4-FFF2-40B4-BE49-F238E27FC236}">
                  <a16:creationId xmlns:a16="http://schemas.microsoft.com/office/drawing/2014/main" id="{50A501A4-800B-66FF-8E99-BEB1FC33479C}"/>
                </a:ext>
              </a:extLst>
            </p:cNvPr>
            <p:cNvPicPr>
              <a:picLocks noChangeAspect="1"/>
            </p:cNvPicPr>
            <p:nvPr/>
          </p:nvPicPr>
          <p:blipFill>
            <a:blip r:embed="rId5"/>
            <a:srcRect/>
            <a:stretch/>
          </p:blipFill>
          <p:spPr>
            <a:xfrm>
              <a:off x="508002" y="1559339"/>
              <a:ext cx="2940874" cy="557751"/>
            </a:xfrm>
            <a:prstGeom prst="rect">
              <a:avLst/>
            </a:prstGeom>
          </p:spPr>
        </p:pic>
        <p:sp>
          <p:nvSpPr>
            <p:cNvPr id="30" name="TextBox 29">
              <a:extLst>
                <a:ext uri="{FF2B5EF4-FFF2-40B4-BE49-F238E27FC236}">
                  <a16:creationId xmlns:a16="http://schemas.microsoft.com/office/drawing/2014/main" id="{2CA3CECB-C383-0261-4526-332C68102E44}"/>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Sleep fact 1</a:t>
              </a:r>
            </a:p>
          </p:txBody>
        </p:sp>
      </p:grpSp>
      <p:grpSp>
        <p:nvGrpSpPr>
          <p:cNvPr id="31" name="Group 30">
            <a:extLst>
              <a:ext uri="{FF2B5EF4-FFF2-40B4-BE49-F238E27FC236}">
                <a16:creationId xmlns:a16="http://schemas.microsoft.com/office/drawing/2014/main" id="{AF670EE2-D4CC-B39F-6126-D963EF1E479E}"/>
              </a:ext>
            </a:extLst>
          </p:cNvPr>
          <p:cNvGrpSpPr/>
          <p:nvPr/>
        </p:nvGrpSpPr>
        <p:grpSpPr>
          <a:xfrm>
            <a:off x="3620332" y="4545807"/>
            <a:ext cx="2632968" cy="499356"/>
            <a:chOff x="508004" y="1559339"/>
            <a:chExt cx="2940868" cy="557751"/>
          </a:xfrm>
        </p:grpSpPr>
        <p:pic>
          <p:nvPicPr>
            <p:cNvPr id="32" name="Picture 31">
              <a:extLst>
                <a:ext uri="{FF2B5EF4-FFF2-40B4-BE49-F238E27FC236}">
                  <a16:creationId xmlns:a16="http://schemas.microsoft.com/office/drawing/2014/main" id="{ADD2C6E4-F1E9-7DD2-6E44-E1301EF0F8D4}"/>
                </a:ext>
              </a:extLst>
            </p:cNvPr>
            <p:cNvPicPr>
              <a:picLocks noChangeAspect="1"/>
            </p:cNvPicPr>
            <p:nvPr/>
          </p:nvPicPr>
          <p:blipFill>
            <a:blip r:embed="rId6"/>
            <a:srcRect/>
            <a:stretch/>
          </p:blipFill>
          <p:spPr>
            <a:xfrm>
              <a:off x="508004" y="1559339"/>
              <a:ext cx="2940868" cy="557751"/>
            </a:xfrm>
            <a:prstGeom prst="rect">
              <a:avLst/>
            </a:prstGeom>
          </p:spPr>
        </p:pic>
        <p:sp>
          <p:nvSpPr>
            <p:cNvPr id="33" name="TextBox 32">
              <a:extLst>
                <a:ext uri="{FF2B5EF4-FFF2-40B4-BE49-F238E27FC236}">
                  <a16:creationId xmlns:a16="http://schemas.microsoft.com/office/drawing/2014/main" id="{D216B4ED-8A2A-F267-7A92-A4680E01CF4F}"/>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Sleep fact 2</a:t>
              </a:r>
            </a:p>
          </p:txBody>
        </p:sp>
      </p:grpSp>
      <p:grpSp>
        <p:nvGrpSpPr>
          <p:cNvPr id="34" name="Group 33">
            <a:extLst>
              <a:ext uri="{FF2B5EF4-FFF2-40B4-BE49-F238E27FC236}">
                <a16:creationId xmlns:a16="http://schemas.microsoft.com/office/drawing/2014/main" id="{CA9D44C5-73E6-4CBB-2096-1A61483ACF44}"/>
              </a:ext>
            </a:extLst>
          </p:cNvPr>
          <p:cNvGrpSpPr/>
          <p:nvPr/>
        </p:nvGrpSpPr>
        <p:grpSpPr>
          <a:xfrm>
            <a:off x="6756404" y="4540563"/>
            <a:ext cx="2632968" cy="499356"/>
            <a:chOff x="508004" y="1559339"/>
            <a:chExt cx="2940868" cy="557751"/>
          </a:xfrm>
        </p:grpSpPr>
        <p:pic>
          <p:nvPicPr>
            <p:cNvPr id="35" name="Picture 34">
              <a:extLst>
                <a:ext uri="{FF2B5EF4-FFF2-40B4-BE49-F238E27FC236}">
                  <a16:creationId xmlns:a16="http://schemas.microsoft.com/office/drawing/2014/main" id="{192EB7CF-DE57-A8CC-DCC0-D393F52F1192}"/>
                </a:ext>
              </a:extLst>
            </p:cNvPr>
            <p:cNvPicPr>
              <a:picLocks noChangeAspect="1"/>
            </p:cNvPicPr>
            <p:nvPr/>
          </p:nvPicPr>
          <p:blipFill>
            <a:blip r:embed="rId7"/>
            <a:srcRect/>
            <a:stretch/>
          </p:blipFill>
          <p:spPr>
            <a:xfrm>
              <a:off x="508004" y="1559339"/>
              <a:ext cx="2940868" cy="557751"/>
            </a:xfrm>
            <a:prstGeom prst="rect">
              <a:avLst/>
            </a:prstGeom>
          </p:spPr>
        </p:pic>
        <p:sp>
          <p:nvSpPr>
            <p:cNvPr id="36" name="TextBox 35">
              <a:extLst>
                <a:ext uri="{FF2B5EF4-FFF2-40B4-BE49-F238E27FC236}">
                  <a16:creationId xmlns:a16="http://schemas.microsoft.com/office/drawing/2014/main" id="{425D76E6-E683-9455-847D-2D03E3F97F56}"/>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Sleep fact 3</a:t>
              </a:r>
            </a:p>
          </p:txBody>
        </p:sp>
      </p:grpSp>
      <p:sp>
        <p:nvSpPr>
          <p:cNvPr id="37" name="TextBox 36">
            <a:extLst>
              <a:ext uri="{FF2B5EF4-FFF2-40B4-BE49-F238E27FC236}">
                <a16:creationId xmlns:a16="http://schemas.microsoft.com/office/drawing/2014/main" id="{148BA600-CE98-D086-8AED-FEA258FBEC39}"/>
              </a:ext>
            </a:extLst>
          </p:cNvPr>
          <p:cNvSpPr txBox="1"/>
          <p:nvPr/>
        </p:nvSpPr>
        <p:spPr>
          <a:xfrm>
            <a:off x="508000" y="2035278"/>
            <a:ext cx="8685161" cy="2441716"/>
          </a:xfrm>
          <a:prstGeom prst="rect">
            <a:avLst/>
          </a:prstGeom>
          <a:noFill/>
          <a:ln>
            <a:solidFill>
              <a:srgbClr val="C00000"/>
            </a:solidFill>
          </a:ln>
        </p:spPr>
        <p:txBody>
          <a:bodyPr wrap="square" rtlCol="0">
            <a:noAutofit/>
          </a:bodyPr>
          <a:lstStyle/>
          <a:p>
            <a:r>
              <a:rPr lang="en-US" dirty="0">
                <a:latin typeface="VAGRundschriftD" pitchFamily="2" charset="77"/>
              </a:rPr>
              <a:t>Sleep is important as it makes sure we are ready for the day. It helps you to process all the things you have learned and seeing in they day and makes it stick in your memory. It is also the time you body heals, and grows – if you didn’t get enough sleep you might not be so tall!</a:t>
            </a:r>
          </a:p>
          <a:p>
            <a:r>
              <a:rPr lang="en-US" dirty="0">
                <a:latin typeface="VAGRundschriftD" pitchFamily="2" charset="77"/>
              </a:rPr>
              <a:t>It gives you the energy you need for the next day, to learn and start the cycle again. </a:t>
            </a:r>
          </a:p>
          <a:p>
            <a:endParaRPr lang="en-US" dirty="0">
              <a:latin typeface="VAGRundschriftD" pitchFamily="2" charset="77"/>
            </a:endParaRPr>
          </a:p>
        </p:txBody>
      </p:sp>
      <p:sp>
        <p:nvSpPr>
          <p:cNvPr id="43" name="TextBox 42">
            <a:extLst>
              <a:ext uri="{FF2B5EF4-FFF2-40B4-BE49-F238E27FC236}">
                <a16:creationId xmlns:a16="http://schemas.microsoft.com/office/drawing/2014/main" id="{BE49D030-45BD-C1B7-F0CE-67FCA2F3214F}"/>
              </a:ext>
            </a:extLst>
          </p:cNvPr>
          <p:cNvSpPr txBox="1"/>
          <p:nvPr/>
        </p:nvSpPr>
        <p:spPr>
          <a:xfrm>
            <a:off x="508000" y="5108732"/>
            <a:ext cx="2632973" cy="846020"/>
          </a:xfrm>
          <a:prstGeom prst="rect">
            <a:avLst/>
          </a:prstGeom>
          <a:noFill/>
        </p:spPr>
        <p:txBody>
          <a:bodyPr wrap="square" rtlCol="0">
            <a:noAutofit/>
          </a:bodyPr>
          <a:lstStyle/>
          <a:p>
            <a:r>
              <a:rPr lang="en-US" sz="1400" dirty="0">
                <a:latin typeface="VAGRundschriftD" pitchFamily="2" charset="77"/>
              </a:rPr>
              <a:t>You dream EVERY day – even if you don’t remember</a:t>
            </a:r>
          </a:p>
          <a:p>
            <a:endParaRPr lang="en-US" sz="800" dirty="0">
              <a:latin typeface="VAGRundschriftD" pitchFamily="2" charset="77"/>
            </a:endParaRPr>
          </a:p>
          <a:p>
            <a:endParaRPr lang="en-US" sz="800" dirty="0">
              <a:latin typeface="VAGRundschriftD" pitchFamily="2" charset="77"/>
            </a:endParaRPr>
          </a:p>
          <a:p>
            <a:endParaRPr lang="en-US" sz="800" dirty="0">
              <a:latin typeface="VAGRundschriftD" pitchFamily="2" charset="77"/>
            </a:endParaRPr>
          </a:p>
        </p:txBody>
      </p:sp>
      <p:sp>
        <p:nvSpPr>
          <p:cNvPr id="44" name="TextBox 43">
            <a:extLst>
              <a:ext uri="{FF2B5EF4-FFF2-40B4-BE49-F238E27FC236}">
                <a16:creationId xmlns:a16="http://schemas.microsoft.com/office/drawing/2014/main" id="{D13FF429-F821-8A34-7E08-EEE1FED329ED}"/>
              </a:ext>
            </a:extLst>
          </p:cNvPr>
          <p:cNvSpPr txBox="1"/>
          <p:nvPr/>
        </p:nvSpPr>
        <p:spPr>
          <a:xfrm>
            <a:off x="3610064" y="5108732"/>
            <a:ext cx="2632973" cy="846020"/>
          </a:xfrm>
          <a:prstGeom prst="rect">
            <a:avLst/>
          </a:prstGeom>
          <a:noFill/>
        </p:spPr>
        <p:txBody>
          <a:bodyPr wrap="square" rtlCol="0">
            <a:noAutofit/>
          </a:bodyPr>
          <a:lstStyle/>
          <a:p>
            <a:r>
              <a:rPr lang="en-GB" sz="1400" dirty="0"/>
              <a:t>Sleep-walking is when some people get up and move around during their sleep, like going on a night-time adventure without knowing it</a:t>
            </a:r>
            <a:endParaRPr lang="en-US" sz="800" dirty="0">
              <a:latin typeface="VAGRundschriftD" pitchFamily="2" charset="77"/>
            </a:endParaRPr>
          </a:p>
          <a:p>
            <a:endParaRPr lang="en-US" sz="800" dirty="0">
              <a:latin typeface="VAGRundschriftD" pitchFamily="2" charset="77"/>
            </a:endParaRPr>
          </a:p>
        </p:txBody>
      </p:sp>
      <p:sp>
        <p:nvSpPr>
          <p:cNvPr id="45" name="TextBox 44">
            <a:extLst>
              <a:ext uri="{FF2B5EF4-FFF2-40B4-BE49-F238E27FC236}">
                <a16:creationId xmlns:a16="http://schemas.microsoft.com/office/drawing/2014/main" id="{71802700-01B7-39F7-243F-254225C332C6}"/>
              </a:ext>
            </a:extLst>
          </p:cNvPr>
          <p:cNvSpPr txBox="1"/>
          <p:nvPr/>
        </p:nvSpPr>
        <p:spPr>
          <a:xfrm>
            <a:off x="6712128" y="5103488"/>
            <a:ext cx="2632973" cy="846020"/>
          </a:xfrm>
          <a:prstGeom prst="rect">
            <a:avLst/>
          </a:prstGeom>
          <a:noFill/>
        </p:spPr>
        <p:txBody>
          <a:bodyPr wrap="square" rtlCol="0">
            <a:noAutofit/>
          </a:bodyPr>
          <a:lstStyle/>
          <a:p>
            <a:r>
              <a:rPr lang="en-GB" sz="1400" dirty="0"/>
              <a:t>On average, people spend around one-third of their lives sleeping. This means that by the time you reach 90 years old, you will have spent about 30 years of your life asleep!</a:t>
            </a:r>
            <a:endParaRPr lang="en-US" sz="800" dirty="0">
              <a:latin typeface="VAGRundschriftD" pitchFamily="2" charset="77"/>
            </a:endParaRPr>
          </a:p>
          <a:p>
            <a:endParaRPr lang="en-US" sz="800" dirty="0">
              <a:latin typeface="VAGRundschriftD" pitchFamily="2" charset="77"/>
            </a:endParaRPr>
          </a:p>
        </p:txBody>
      </p:sp>
      <p:sp>
        <p:nvSpPr>
          <p:cNvPr id="46" name="TextBox 45">
            <a:extLst>
              <a:ext uri="{FF2B5EF4-FFF2-40B4-BE49-F238E27FC236}">
                <a16:creationId xmlns:a16="http://schemas.microsoft.com/office/drawing/2014/main" id="{099263B9-8AAE-2D3F-1C49-7F78564EF47B}"/>
              </a:ext>
            </a:extLst>
          </p:cNvPr>
          <p:cNvSpPr txBox="1"/>
          <p:nvPr/>
        </p:nvSpPr>
        <p:spPr>
          <a:xfrm>
            <a:off x="5495240" y="530951"/>
            <a:ext cx="3925956" cy="369332"/>
          </a:xfrm>
          <a:prstGeom prst="rect">
            <a:avLst/>
          </a:prstGeom>
          <a:noFill/>
        </p:spPr>
        <p:txBody>
          <a:bodyPr wrap="square" rtlCol="0">
            <a:spAutoFit/>
          </a:bodyPr>
          <a:lstStyle/>
          <a:p>
            <a:pPr algn="r"/>
            <a:r>
              <a:rPr lang="en-US" dirty="0">
                <a:solidFill>
                  <a:srgbClr val="113355"/>
                </a:solidFill>
                <a:latin typeface="VAGRundschriftD" pitchFamily="2" charset="77"/>
              </a:rPr>
              <a:t>All Saints’ Junior School</a:t>
            </a:r>
          </a:p>
        </p:txBody>
      </p:sp>
      <p:pic>
        <p:nvPicPr>
          <p:cNvPr id="6" name="Picture 5">
            <a:extLst>
              <a:ext uri="{FF2B5EF4-FFF2-40B4-BE49-F238E27FC236}">
                <a16:creationId xmlns:a16="http://schemas.microsoft.com/office/drawing/2014/main" id="{B39B3657-573C-4076-9758-339EF4B89849}"/>
              </a:ext>
            </a:extLst>
          </p:cNvPr>
          <p:cNvPicPr>
            <a:picLocks noChangeAspect="1"/>
          </p:cNvPicPr>
          <p:nvPr/>
        </p:nvPicPr>
        <p:blipFill>
          <a:blip r:embed="rId8"/>
          <a:stretch>
            <a:fillRect/>
          </a:stretch>
        </p:blipFill>
        <p:spPr>
          <a:xfrm>
            <a:off x="6068099" y="297601"/>
            <a:ext cx="979261" cy="1104273"/>
          </a:xfrm>
          <a:prstGeom prst="rect">
            <a:avLst/>
          </a:prstGeom>
        </p:spPr>
      </p:pic>
    </p:spTree>
    <p:extLst>
      <p:ext uri="{BB962C8B-B14F-4D97-AF65-F5344CB8AC3E}">
        <p14:creationId xmlns:p14="http://schemas.microsoft.com/office/powerpoint/2010/main" val="3931286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ack and grey logo&#10;&#10;Description automatically generated">
            <a:extLst>
              <a:ext uri="{FF2B5EF4-FFF2-40B4-BE49-F238E27FC236}">
                <a16:creationId xmlns:a16="http://schemas.microsoft.com/office/drawing/2014/main" id="{65E98B59-B2D2-2A79-0ED5-17BB4192625C}"/>
              </a:ext>
            </a:extLst>
          </p:cNvPr>
          <p:cNvPicPr>
            <a:picLocks noChangeAspect="1"/>
          </p:cNvPicPr>
          <p:nvPr/>
        </p:nvPicPr>
        <p:blipFill>
          <a:blip r:embed="rId2"/>
          <a:stretch>
            <a:fillRect/>
          </a:stretch>
        </p:blipFill>
        <p:spPr>
          <a:xfrm>
            <a:off x="8226839" y="6126369"/>
            <a:ext cx="1244600" cy="330200"/>
          </a:xfrm>
          <a:prstGeom prst="rect">
            <a:avLst/>
          </a:prstGeom>
        </p:spPr>
      </p:pic>
      <p:pic>
        <p:nvPicPr>
          <p:cNvPr id="7" name="Picture 6" descr="A red rectangular object with black border&#10;&#10;Description automatically generated">
            <a:extLst>
              <a:ext uri="{FF2B5EF4-FFF2-40B4-BE49-F238E27FC236}">
                <a16:creationId xmlns:a16="http://schemas.microsoft.com/office/drawing/2014/main" id="{2A2F40FA-28D8-F7E2-6B13-DCBF44BE5D4C}"/>
              </a:ext>
            </a:extLst>
          </p:cNvPr>
          <p:cNvPicPr>
            <a:picLocks noChangeAspect="1"/>
          </p:cNvPicPr>
          <p:nvPr/>
        </p:nvPicPr>
        <p:blipFill>
          <a:blip r:embed="rId3"/>
          <a:stretch>
            <a:fillRect/>
          </a:stretch>
        </p:blipFill>
        <p:spPr>
          <a:xfrm>
            <a:off x="302867" y="404467"/>
            <a:ext cx="4787900" cy="622300"/>
          </a:xfrm>
          <a:prstGeom prst="rect">
            <a:avLst/>
          </a:prstGeom>
        </p:spPr>
      </p:pic>
      <p:sp>
        <p:nvSpPr>
          <p:cNvPr id="10" name="TextBox 9">
            <a:extLst>
              <a:ext uri="{FF2B5EF4-FFF2-40B4-BE49-F238E27FC236}">
                <a16:creationId xmlns:a16="http://schemas.microsoft.com/office/drawing/2014/main" id="{8E9009FD-4999-F054-698B-084D53D14C3C}"/>
              </a:ext>
            </a:extLst>
          </p:cNvPr>
          <p:cNvSpPr txBox="1"/>
          <p:nvPr/>
        </p:nvSpPr>
        <p:spPr>
          <a:xfrm>
            <a:off x="427383" y="536713"/>
            <a:ext cx="3925956" cy="369332"/>
          </a:xfrm>
          <a:prstGeom prst="rect">
            <a:avLst/>
          </a:prstGeom>
          <a:noFill/>
        </p:spPr>
        <p:txBody>
          <a:bodyPr wrap="square" rtlCol="0">
            <a:spAutoFit/>
          </a:bodyPr>
          <a:lstStyle/>
          <a:p>
            <a:r>
              <a:rPr lang="en-US" dirty="0">
                <a:solidFill>
                  <a:schemeClr val="bg1"/>
                </a:solidFill>
                <a:latin typeface="VAGRundschriftD" pitchFamily="2" charset="77"/>
              </a:rPr>
              <a:t>Sleep Safe </a:t>
            </a:r>
          </a:p>
        </p:txBody>
      </p:sp>
      <p:grpSp>
        <p:nvGrpSpPr>
          <p:cNvPr id="12" name="Group 11">
            <a:extLst>
              <a:ext uri="{FF2B5EF4-FFF2-40B4-BE49-F238E27FC236}">
                <a16:creationId xmlns:a16="http://schemas.microsoft.com/office/drawing/2014/main" id="{06C1D4F3-4F3E-CFA9-690B-63121E4BF9A2}"/>
              </a:ext>
            </a:extLst>
          </p:cNvPr>
          <p:cNvGrpSpPr/>
          <p:nvPr/>
        </p:nvGrpSpPr>
        <p:grpSpPr>
          <a:xfrm>
            <a:off x="508000" y="1460417"/>
            <a:ext cx="2632977" cy="499357"/>
            <a:chOff x="508000" y="1559339"/>
            <a:chExt cx="2940878" cy="557752"/>
          </a:xfrm>
        </p:grpSpPr>
        <p:pic>
          <p:nvPicPr>
            <p:cNvPr id="9" name="Picture 8" descr="A red rectangular object with black border&#10;&#10;Description automatically generated">
              <a:extLst>
                <a:ext uri="{FF2B5EF4-FFF2-40B4-BE49-F238E27FC236}">
                  <a16:creationId xmlns:a16="http://schemas.microsoft.com/office/drawing/2014/main" id="{ACD95F42-07CD-B3ED-251A-8DC3E60BF8C1}"/>
                </a:ext>
              </a:extLst>
            </p:cNvPr>
            <p:cNvPicPr>
              <a:picLocks noChangeAspect="1"/>
            </p:cNvPicPr>
            <p:nvPr/>
          </p:nvPicPr>
          <p:blipFill>
            <a:blip r:embed="rId4"/>
            <a:stretch>
              <a:fillRect/>
            </a:stretch>
          </p:blipFill>
          <p:spPr>
            <a:xfrm>
              <a:off x="508000" y="1559339"/>
              <a:ext cx="2940878" cy="557752"/>
            </a:xfrm>
            <a:prstGeom prst="rect">
              <a:avLst/>
            </a:prstGeom>
          </p:spPr>
        </p:pic>
        <p:sp>
          <p:nvSpPr>
            <p:cNvPr id="11" name="TextBox 10">
              <a:extLst>
                <a:ext uri="{FF2B5EF4-FFF2-40B4-BE49-F238E27FC236}">
                  <a16:creationId xmlns:a16="http://schemas.microsoft.com/office/drawing/2014/main" id="{8D6547EA-0C06-65A6-9304-8C296323279F}"/>
                </a:ext>
              </a:extLst>
            </p:cNvPr>
            <p:cNvSpPr txBox="1"/>
            <p:nvPr/>
          </p:nvSpPr>
          <p:spPr>
            <a:xfrm>
              <a:off x="629480"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Enough sleep?</a:t>
              </a:r>
            </a:p>
          </p:txBody>
        </p:sp>
      </p:grpSp>
      <p:grpSp>
        <p:nvGrpSpPr>
          <p:cNvPr id="13" name="Group 12">
            <a:extLst>
              <a:ext uri="{FF2B5EF4-FFF2-40B4-BE49-F238E27FC236}">
                <a16:creationId xmlns:a16="http://schemas.microsoft.com/office/drawing/2014/main" id="{B0E71B7C-3E78-D8EA-F276-573F92A0697C}"/>
              </a:ext>
            </a:extLst>
          </p:cNvPr>
          <p:cNvGrpSpPr/>
          <p:nvPr/>
        </p:nvGrpSpPr>
        <p:grpSpPr>
          <a:xfrm>
            <a:off x="3620330" y="1460417"/>
            <a:ext cx="2632973" cy="499357"/>
            <a:chOff x="508002" y="1559339"/>
            <a:chExt cx="2940874" cy="557752"/>
          </a:xfrm>
        </p:grpSpPr>
        <p:pic>
          <p:nvPicPr>
            <p:cNvPr id="14" name="Picture 13">
              <a:extLst>
                <a:ext uri="{FF2B5EF4-FFF2-40B4-BE49-F238E27FC236}">
                  <a16:creationId xmlns:a16="http://schemas.microsoft.com/office/drawing/2014/main" id="{AAA9994D-48C3-64B2-C820-75889E14DA95}"/>
                </a:ext>
              </a:extLst>
            </p:cNvPr>
            <p:cNvPicPr>
              <a:picLocks noChangeAspect="1"/>
            </p:cNvPicPr>
            <p:nvPr/>
          </p:nvPicPr>
          <p:blipFill>
            <a:blip r:embed="rId5"/>
            <a:srcRect/>
            <a:stretch/>
          </p:blipFill>
          <p:spPr>
            <a:xfrm>
              <a:off x="508002" y="1559339"/>
              <a:ext cx="2940874" cy="557752"/>
            </a:xfrm>
            <a:prstGeom prst="rect">
              <a:avLst/>
            </a:prstGeom>
          </p:spPr>
        </p:pic>
        <p:sp>
          <p:nvSpPr>
            <p:cNvPr id="15" name="TextBox 14">
              <a:extLst>
                <a:ext uri="{FF2B5EF4-FFF2-40B4-BE49-F238E27FC236}">
                  <a16:creationId xmlns:a16="http://schemas.microsoft.com/office/drawing/2014/main" id="{095BFB67-C7AB-BC0E-E7B3-EF8AE060DECB}"/>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Is it daytime?!</a:t>
              </a:r>
            </a:p>
          </p:txBody>
        </p:sp>
      </p:grpSp>
      <p:grpSp>
        <p:nvGrpSpPr>
          <p:cNvPr id="16" name="Group 15">
            <a:extLst>
              <a:ext uri="{FF2B5EF4-FFF2-40B4-BE49-F238E27FC236}">
                <a16:creationId xmlns:a16="http://schemas.microsoft.com/office/drawing/2014/main" id="{4E42DB61-EEB2-58CF-5C58-1D63C6B7F323}"/>
              </a:ext>
            </a:extLst>
          </p:cNvPr>
          <p:cNvGrpSpPr/>
          <p:nvPr/>
        </p:nvGrpSpPr>
        <p:grpSpPr>
          <a:xfrm>
            <a:off x="6756402" y="1455173"/>
            <a:ext cx="2632973" cy="499357"/>
            <a:chOff x="508002" y="1559339"/>
            <a:chExt cx="2940874" cy="557752"/>
          </a:xfrm>
        </p:grpSpPr>
        <p:pic>
          <p:nvPicPr>
            <p:cNvPr id="17" name="Picture 16">
              <a:extLst>
                <a:ext uri="{FF2B5EF4-FFF2-40B4-BE49-F238E27FC236}">
                  <a16:creationId xmlns:a16="http://schemas.microsoft.com/office/drawing/2014/main" id="{725A2EA8-777A-B1F8-1805-5CCA961ED995}"/>
                </a:ext>
              </a:extLst>
            </p:cNvPr>
            <p:cNvPicPr>
              <a:picLocks noChangeAspect="1"/>
            </p:cNvPicPr>
            <p:nvPr/>
          </p:nvPicPr>
          <p:blipFill>
            <a:blip r:embed="rId6"/>
            <a:srcRect/>
            <a:stretch/>
          </p:blipFill>
          <p:spPr>
            <a:xfrm>
              <a:off x="508002" y="1559339"/>
              <a:ext cx="2940874" cy="557752"/>
            </a:xfrm>
            <a:prstGeom prst="rect">
              <a:avLst/>
            </a:prstGeom>
          </p:spPr>
        </p:pic>
        <p:sp>
          <p:nvSpPr>
            <p:cNvPr id="18" name="TextBox 17">
              <a:extLst>
                <a:ext uri="{FF2B5EF4-FFF2-40B4-BE49-F238E27FC236}">
                  <a16:creationId xmlns:a16="http://schemas.microsoft.com/office/drawing/2014/main" id="{7C6DB031-EB1F-A237-0DEA-135BCA19AB7C}"/>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Wind down</a:t>
              </a:r>
            </a:p>
          </p:txBody>
        </p:sp>
      </p:grpSp>
      <p:grpSp>
        <p:nvGrpSpPr>
          <p:cNvPr id="22" name="Group 21">
            <a:extLst>
              <a:ext uri="{FF2B5EF4-FFF2-40B4-BE49-F238E27FC236}">
                <a16:creationId xmlns:a16="http://schemas.microsoft.com/office/drawing/2014/main" id="{CDBAA602-39D8-5982-572A-C48C21957B4B}"/>
              </a:ext>
            </a:extLst>
          </p:cNvPr>
          <p:cNvGrpSpPr/>
          <p:nvPr/>
        </p:nvGrpSpPr>
        <p:grpSpPr>
          <a:xfrm>
            <a:off x="3620330" y="3976703"/>
            <a:ext cx="2632973" cy="499356"/>
            <a:chOff x="508002" y="1559339"/>
            <a:chExt cx="2940874" cy="557751"/>
          </a:xfrm>
        </p:grpSpPr>
        <p:pic>
          <p:nvPicPr>
            <p:cNvPr id="23" name="Picture 22">
              <a:extLst>
                <a:ext uri="{FF2B5EF4-FFF2-40B4-BE49-F238E27FC236}">
                  <a16:creationId xmlns:a16="http://schemas.microsoft.com/office/drawing/2014/main" id="{1B3697A0-D2A8-C422-D6D9-513FCD010E78}"/>
                </a:ext>
              </a:extLst>
            </p:cNvPr>
            <p:cNvPicPr>
              <a:picLocks noChangeAspect="1"/>
            </p:cNvPicPr>
            <p:nvPr/>
          </p:nvPicPr>
          <p:blipFill>
            <a:blip r:embed="rId7"/>
            <a:srcRect/>
            <a:stretch/>
          </p:blipFill>
          <p:spPr>
            <a:xfrm>
              <a:off x="508002" y="1559339"/>
              <a:ext cx="2940874" cy="557751"/>
            </a:xfrm>
            <a:prstGeom prst="rect">
              <a:avLst/>
            </a:prstGeom>
          </p:spPr>
        </p:pic>
        <p:sp>
          <p:nvSpPr>
            <p:cNvPr id="24" name="TextBox 23">
              <a:extLst>
                <a:ext uri="{FF2B5EF4-FFF2-40B4-BE49-F238E27FC236}">
                  <a16:creationId xmlns:a16="http://schemas.microsoft.com/office/drawing/2014/main" id="{1E9DDA37-5239-95A7-CF32-B5394182612E}"/>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Sleep is a mystery!</a:t>
              </a:r>
            </a:p>
          </p:txBody>
        </p:sp>
      </p:grpSp>
      <p:sp>
        <p:nvSpPr>
          <p:cNvPr id="37" name="TextBox 36">
            <a:extLst>
              <a:ext uri="{FF2B5EF4-FFF2-40B4-BE49-F238E27FC236}">
                <a16:creationId xmlns:a16="http://schemas.microsoft.com/office/drawing/2014/main" id="{148BA600-CE98-D086-8AED-FEA258FBEC39}"/>
              </a:ext>
            </a:extLst>
          </p:cNvPr>
          <p:cNvSpPr txBox="1"/>
          <p:nvPr/>
        </p:nvSpPr>
        <p:spPr>
          <a:xfrm>
            <a:off x="508000" y="2035277"/>
            <a:ext cx="2632973" cy="2862949"/>
          </a:xfrm>
          <a:prstGeom prst="rect">
            <a:avLst/>
          </a:prstGeom>
          <a:noFill/>
          <a:ln>
            <a:solidFill>
              <a:srgbClr val="C00000"/>
            </a:solidFill>
          </a:ln>
        </p:spPr>
        <p:txBody>
          <a:bodyPr wrap="square" rtlCol="0">
            <a:noAutofit/>
          </a:bodyPr>
          <a:lstStyle/>
          <a:p>
            <a:r>
              <a:rPr lang="en-GB" dirty="0"/>
              <a:t>If you spend a lot of time on screens, especially at night, it might make you sleep less. Getting enough sleep is important, so try not to stay up too late on your screen.</a:t>
            </a:r>
            <a:endParaRPr lang="en-US" sz="1100" dirty="0"/>
          </a:p>
          <a:p>
            <a:endParaRPr lang="en-US" sz="800" dirty="0">
              <a:latin typeface="VAGRundschriftD" pitchFamily="2" charset="77"/>
            </a:endParaRPr>
          </a:p>
        </p:txBody>
      </p:sp>
      <p:sp>
        <p:nvSpPr>
          <p:cNvPr id="38" name="TextBox 37">
            <a:extLst>
              <a:ext uri="{FF2B5EF4-FFF2-40B4-BE49-F238E27FC236}">
                <a16:creationId xmlns:a16="http://schemas.microsoft.com/office/drawing/2014/main" id="{FAA0CFC0-FACD-9A38-D819-99875285D042}"/>
              </a:ext>
            </a:extLst>
          </p:cNvPr>
          <p:cNvSpPr txBox="1"/>
          <p:nvPr/>
        </p:nvSpPr>
        <p:spPr>
          <a:xfrm>
            <a:off x="3610064" y="2035277"/>
            <a:ext cx="2632973" cy="1941426"/>
          </a:xfrm>
          <a:prstGeom prst="rect">
            <a:avLst/>
          </a:prstGeom>
          <a:noFill/>
          <a:ln>
            <a:solidFill>
              <a:schemeClr val="accent1"/>
            </a:solidFill>
          </a:ln>
        </p:spPr>
        <p:txBody>
          <a:bodyPr wrap="square" rtlCol="0">
            <a:noAutofit/>
          </a:bodyPr>
          <a:lstStyle/>
          <a:p>
            <a:r>
              <a:rPr lang="en-GB" sz="1600" dirty="0"/>
              <a:t>Using screens late at night can trick your brain into thinking it's still daytime, which makes it take longer to fall asleep. You want your brain to know it's bedtime when it's supposed to be.</a:t>
            </a:r>
            <a:endParaRPr lang="en-US" sz="1600" dirty="0">
              <a:latin typeface="VAGRundschriftD" pitchFamily="2" charset="77"/>
            </a:endParaRPr>
          </a:p>
        </p:txBody>
      </p:sp>
      <p:sp>
        <p:nvSpPr>
          <p:cNvPr id="39" name="TextBox 38">
            <a:extLst>
              <a:ext uri="{FF2B5EF4-FFF2-40B4-BE49-F238E27FC236}">
                <a16:creationId xmlns:a16="http://schemas.microsoft.com/office/drawing/2014/main" id="{38961FEF-4BE9-1E88-E202-439C79BD918D}"/>
              </a:ext>
            </a:extLst>
          </p:cNvPr>
          <p:cNvSpPr txBox="1"/>
          <p:nvPr/>
        </p:nvSpPr>
        <p:spPr>
          <a:xfrm>
            <a:off x="6712128" y="2030033"/>
            <a:ext cx="2632973" cy="2947319"/>
          </a:xfrm>
          <a:prstGeom prst="rect">
            <a:avLst/>
          </a:prstGeom>
          <a:noFill/>
          <a:ln>
            <a:solidFill>
              <a:schemeClr val="accent4"/>
            </a:solidFill>
          </a:ln>
        </p:spPr>
        <p:txBody>
          <a:bodyPr wrap="square" rtlCol="0">
            <a:noAutofit/>
          </a:bodyPr>
          <a:lstStyle/>
          <a:p>
            <a:endParaRPr lang="en-US" sz="800" dirty="0">
              <a:latin typeface="VAGRundschriftD" pitchFamily="2" charset="77"/>
            </a:endParaRPr>
          </a:p>
          <a:p>
            <a:r>
              <a:rPr lang="en-GB" dirty="0"/>
              <a:t>Regular physical activity during the day can help you fall asleep more easily at night. However, try to finish exercising at least a few hours before bedtime, as intense physical activity right before bed can make it harder to fall asleep</a:t>
            </a:r>
            <a:endParaRPr lang="en-US" dirty="0">
              <a:latin typeface="VAGRundschriftD" pitchFamily="2" charset="77"/>
            </a:endParaRPr>
          </a:p>
        </p:txBody>
      </p:sp>
      <p:sp>
        <p:nvSpPr>
          <p:cNvPr id="41" name="TextBox 40">
            <a:extLst>
              <a:ext uri="{FF2B5EF4-FFF2-40B4-BE49-F238E27FC236}">
                <a16:creationId xmlns:a16="http://schemas.microsoft.com/office/drawing/2014/main" id="{E266948C-2A22-B282-7C07-0A4FDB58E326}"/>
              </a:ext>
            </a:extLst>
          </p:cNvPr>
          <p:cNvSpPr txBox="1"/>
          <p:nvPr/>
        </p:nvSpPr>
        <p:spPr>
          <a:xfrm>
            <a:off x="3308808" y="4568323"/>
            <a:ext cx="3205113" cy="1752963"/>
          </a:xfrm>
          <a:prstGeom prst="rect">
            <a:avLst/>
          </a:prstGeom>
          <a:noFill/>
          <a:ln>
            <a:solidFill>
              <a:srgbClr val="FF85FF"/>
            </a:solidFill>
          </a:ln>
        </p:spPr>
        <p:txBody>
          <a:bodyPr wrap="square" rtlCol="0">
            <a:noAutofit/>
          </a:bodyPr>
          <a:lstStyle/>
          <a:p>
            <a:endParaRPr lang="en-US" sz="800" dirty="0">
              <a:latin typeface="VAGRundschriftD" pitchFamily="2" charset="77"/>
            </a:endParaRPr>
          </a:p>
          <a:p>
            <a:r>
              <a:rPr lang="en-GB" sz="1200" dirty="0">
                <a:latin typeface="VAGRundschriftD" pitchFamily="2" charset="77"/>
              </a:rPr>
              <a:t>Sleep can be mysterious and fun, and these facts show how our</a:t>
            </a:r>
          </a:p>
          <a:p>
            <a:r>
              <a:rPr lang="en-GB" sz="1200" dirty="0">
                <a:latin typeface="VAGRundschriftD" pitchFamily="2" charset="77"/>
              </a:rPr>
              <a:t>brains sometimes do strange and amazing things while we're</a:t>
            </a:r>
          </a:p>
          <a:p>
            <a:r>
              <a:rPr lang="en-GB" sz="1200" dirty="0">
                <a:latin typeface="VAGRundschriftD" pitchFamily="2" charset="77"/>
              </a:rPr>
              <a:t>asleep.</a:t>
            </a:r>
          </a:p>
          <a:p>
            <a:r>
              <a:rPr lang="en-GB" sz="1200" dirty="0">
                <a:latin typeface="VAGRundschriftD" pitchFamily="2" charset="77"/>
              </a:rPr>
              <a:t>So, remember to get a good night's sleep to enjoy all the</a:t>
            </a:r>
          </a:p>
          <a:p>
            <a:r>
              <a:rPr lang="en-GB" sz="1200" dirty="0">
                <a:latin typeface="VAGRundschriftD" pitchFamily="2" charset="77"/>
              </a:rPr>
              <a:t>interesting stuff happening in your dreams!</a:t>
            </a:r>
            <a:endParaRPr lang="en-US" sz="1200" dirty="0">
              <a:latin typeface="VAGRundschriftD" pitchFamily="2" charset="77"/>
            </a:endParaRPr>
          </a:p>
        </p:txBody>
      </p:sp>
      <p:sp>
        <p:nvSpPr>
          <p:cNvPr id="46" name="TextBox 45">
            <a:extLst>
              <a:ext uri="{FF2B5EF4-FFF2-40B4-BE49-F238E27FC236}">
                <a16:creationId xmlns:a16="http://schemas.microsoft.com/office/drawing/2014/main" id="{099263B9-8AAE-2D3F-1C49-7F78564EF47B}"/>
              </a:ext>
            </a:extLst>
          </p:cNvPr>
          <p:cNvSpPr txBox="1"/>
          <p:nvPr/>
        </p:nvSpPr>
        <p:spPr>
          <a:xfrm>
            <a:off x="5495240" y="530951"/>
            <a:ext cx="3925956" cy="369332"/>
          </a:xfrm>
          <a:prstGeom prst="rect">
            <a:avLst/>
          </a:prstGeom>
          <a:noFill/>
        </p:spPr>
        <p:txBody>
          <a:bodyPr wrap="square" rtlCol="0">
            <a:spAutoFit/>
          </a:bodyPr>
          <a:lstStyle/>
          <a:p>
            <a:pPr algn="r"/>
            <a:r>
              <a:rPr lang="en-US" dirty="0">
                <a:solidFill>
                  <a:srgbClr val="113355"/>
                </a:solidFill>
                <a:latin typeface="VAGRundschriftD" pitchFamily="2" charset="77"/>
              </a:rPr>
              <a:t>All Saints’ Junior School</a:t>
            </a:r>
          </a:p>
        </p:txBody>
      </p:sp>
      <p:pic>
        <p:nvPicPr>
          <p:cNvPr id="31" name="Picture 30">
            <a:extLst>
              <a:ext uri="{FF2B5EF4-FFF2-40B4-BE49-F238E27FC236}">
                <a16:creationId xmlns:a16="http://schemas.microsoft.com/office/drawing/2014/main" id="{2CB9D6E0-07B1-487D-9431-2A05BA874F04}"/>
              </a:ext>
            </a:extLst>
          </p:cNvPr>
          <p:cNvPicPr>
            <a:picLocks noChangeAspect="1"/>
          </p:cNvPicPr>
          <p:nvPr/>
        </p:nvPicPr>
        <p:blipFill>
          <a:blip r:embed="rId8"/>
          <a:stretch>
            <a:fillRect/>
          </a:stretch>
        </p:blipFill>
        <p:spPr>
          <a:xfrm>
            <a:off x="6058665" y="382295"/>
            <a:ext cx="910511" cy="1026746"/>
          </a:xfrm>
          <a:prstGeom prst="rect">
            <a:avLst/>
          </a:prstGeom>
        </p:spPr>
      </p:pic>
    </p:spTree>
    <p:extLst>
      <p:ext uri="{BB962C8B-B14F-4D97-AF65-F5344CB8AC3E}">
        <p14:creationId xmlns:p14="http://schemas.microsoft.com/office/powerpoint/2010/main" val="4275396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ack and grey logo&#10;&#10;Description automatically generated">
            <a:extLst>
              <a:ext uri="{FF2B5EF4-FFF2-40B4-BE49-F238E27FC236}">
                <a16:creationId xmlns:a16="http://schemas.microsoft.com/office/drawing/2014/main" id="{65E98B59-B2D2-2A79-0ED5-17BB4192625C}"/>
              </a:ext>
            </a:extLst>
          </p:cNvPr>
          <p:cNvPicPr>
            <a:picLocks noChangeAspect="1"/>
          </p:cNvPicPr>
          <p:nvPr/>
        </p:nvPicPr>
        <p:blipFill>
          <a:blip r:embed="rId2"/>
          <a:stretch>
            <a:fillRect/>
          </a:stretch>
        </p:blipFill>
        <p:spPr>
          <a:xfrm>
            <a:off x="8226839" y="6126369"/>
            <a:ext cx="1244600" cy="330200"/>
          </a:xfrm>
          <a:prstGeom prst="rect">
            <a:avLst/>
          </a:prstGeom>
        </p:spPr>
      </p:pic>
      <p:pic>
        <p:nvPicPr>
          <p:cNvPr id="7" name="Picture 6" descr="A red rectangular object with black border&#10;&#10;Description automatically generated">
            <a:extLst>
              <a:ext uri="{FF2B5EF4-FFF2-40B4-BE49-F238E27FC236}">
                <a16:creationId xmlns:a16="http://schemas.microsoft.com/office/drawing/2014/main" id="{2A2F40FA-28D8-F7E2-6B13-DCBF44BE5D4C}"/>
              </a:ext>
            </a:extLst>
          </p:cNvPr>
          <p:cNvPicPr>
            <a:picLocks noChangeAspect="1"/>
          </p:cNvPicPr>
          <p:nvPr/>
        </p:nvPicPr>
        <p:blipFill>
          <a:blip r:embed="rId3"/>
          <a:stretch>
            <a:fillRect/>
          </a:stretch>
        </p:blipFill>
        <p:spPr>
          <a:xfrm>
            <a:off x="302867" y="404467"/>
            <a:ext cx="4787900" cy="622300"/>
          </a:xfrm>
          <a:prstGeom prst="rect">
            <a:avLst/>
          </a:prstGeom>
        </p:spPr>
      </p:pic>
      <p:sp>
        <p:nvSpPr>
          <p:cNvPr id="10" name="TextBox 9">
            <a:extLst>
              <a:ext uri="{FF2B5EF4-FFF2-40B4-BE49-F238E27FC236}">
                <a16:creationId xmlns:a16="http://schemas.microsoft.com/office/drawing/2014/main" id="{8E9009FD-4999-F054-698B-084D53D14C3C}"/>
              </a:ext>
            </a:extLst>
          </p:cNvPr>
          <p:cNvSpPr txBox="1"/>
          <p:nvPr/>
        </p:nvSpPr>
        <p:spPr>
          <a:xfrm>
            <a:off x="427383" y="536713"/>
            <a:ext cx="3925956" cy="369332"/>
          </a:xfrm>
          <a:prstGeom prst="rect">
            <a:avLst/>
          </a:prstGeom>
          <a:noFill/>
        </p:spPr>
        <p:txBody>
          <a:bodyPr wrap="square" rtlCol="0">
            <a:spAutoFit/>
          </a:bodyPr>
          <a:lstStyle/>
          <a:p>
            <a:r>
              <a:rPr lang="en-US" dirty="0">
                <a:solidFill>
                  <a:schemeClr val="bg1"/>
                </a:solidFill>
                <a:latin typeface="VAGRundschriftD" pitchFamily="2" charset="77"/>
              </a:rPr>
              <a:t>Sleep and Screen Time</a:t>
            </a:r>
          </a:p>
        </p:txBody>
      </p:sp>
      <p:grpSp>
        <p:nvGrpSpPr>
          <p:cNvPr id="4" name="Group 3">
            <a:extLst>
              <a:ext uri="{FF2B5EF4-FFF2-40B4-BE49-F238E27FC236}">
                <a16:creationId xmlns:a16="http://schemas.microsoft.com/office/drawing/2014/main" id="{1EA54435-70D2-F4B3-E4BF-14901907CC4F}"/>
              </a:ext>
            </a:extLst>
          </p:cNvPr>
          <p:cNvGrpSpPr/>
          <p:nvPr/>
        </p:nvGrpSpPr>
        <p:grpSpPr>
          <a:xfrm>
            <a:off x="508000" y="1442965"/>
            <a:ext cx="3852574" cy="516809"/>
            <a:chOff x="508000" y="1442965"/>
            <a:chExt cx="3852574" cy="516809"/>
          </a:xfrm>
        </p:grpSpPr>
        <p:pic>
          <p:nvPicPr>
            <p:cNvPr id="3" name="Picture 2" descr="A red rectangular object with black edges&#10;&#10;Description automatically generated">
              <a:extLst>
                <a:ext uri="{FF2B5EF4-FFF2-40B4-BE49-F238E27FC236}">
                  <a16:creationId xmlns:a16="http://schemas.microsoft.com/office/drawing/2014/main" id="{EA40F720-453A-AFA4-FA51-3225ABD5BF0B}"/>
                </a:ext>
              </a:extLst>
            </p:cNvPr>
            <p:cNvPicPr>
              <a:picLocks noChangeAspect="1"/>
            </p:cNvPicPr>
            <p:nvPr/>
          </p:nvPicPr>
          <p:blipFill>
            <a:blip r:embed="rId4"/>
            <a:stretch>
              <a:fillRect/>
            </a:stretch>
          </p:blipFill>
          <p:spPr>
            <a:xfrm>
              <a:off x="508000" y="1442965"/>
              <a:ext cx="3852574" cy="516809"/>
            </a:xfrm>
            <a:prstGeom prst="rect">
              <a:avLst/>
            </a:prstGeom>
          </p:spPr>
        </p:pic>
        <p:sp>
          <p:nvSpPr>
            <p:cNvPr id="11" name="TextBox 10">
              <a:extLst>
                <a:ext uri="{FF2B5EF4-FFF2-40B4-BE49-F238E27FC236}">
                  <a16:creationId xmlns:a16="http://schemas.microsoft.com/office/drawing/2014/main" id="{8D6547EA-0C06-65A6-9304-8C296323279F}"/>
                </a:ext>
              </a:extLst>
            </p:cNvPr>
            <p:cNvSpPr txBox="1"/>
            <p:nvPr/>
          </p:nvSpPr>
          <p:spPr>
            <a:xfrm>
              <a:off x="616761" y="1581903"/>
              <a:ext cx="2006497" cy="253916"/>
            </a:xfrm>
            <a:prstGeom prst="rect">
              <a:avLst/>
            </a:prstGeom>
            <a:noFill/>
          </p:spPr>
          <p:txBody>
            <a:bodyPr wrap="square" rtlCol="0">
              <a:spAutoFit/>
            </a:bodyPr>
            <a:lstStyle/>
            <a:p>
              <a:r>
                <a:rPr lang="en-US" sz="1050" dirty="0">
                  <a:solidFill>
                    <a:schemeClr val="bg1"/>
                  </a:solidFill>
                  <a:latin typeface="VAGRundschriftD" pitchFamily="2" charset="77"/>
                </a:rPr>
                <a:t>Turn off and Tune In Challenge!</a:t>
              </a:r>
            </a:p>
          </p:txBody>
        </p:sp>
      </p:grpSp>
      <p:grpSp>
        <p:nvGrpSpPr>
          <p:cNvPr id="28" name="Group 27">
            <a:extLst>
              <a:ext uri="{FF2B5EF4-FFF2-40B4-BE49-F238E27FC236}">
                <a16:creationId xmlns:a16="http://schemas.microsoft.com/office/drawing/2014/main" id="{0DEF6FA3-EC95-345B-AF4C-1E5372138654}"/>
              </a:ext>
            </a:extLst>
          </p:cNvPr>
          <p:cNvGrpSpPr/>
          <p:nvPr/>
        </p:nvGrpSpPr>
        <p:grpSpPr>
          <a:xfrm>
            <a:off x="508002" y="4545807"/>
            <a:ext cx="2632973" cy="499356"/>
            <a:chOff x="508002" y="1559339"/>
            <a:chExt cx="2940874" cy="557751"/>
          </a:xfrm>
        </p:grpSpPr>
        <p:pic>
          <p:nvPicPr>
            <p:cNvPr id="29" name="Picture 28">
              <a:extLst>
                <a:ext uri="{FF2B5EF4-FFF2-40B4-BE49-F238E27FC236}">
                  <a16:creationId xmlns:a16="http://schemas.microsoft.com/office/drawing/2014/main" id="{50A501A4-800B-66FF-8E99-BEB1FC33479C}"/>
                </a:ext>
              </a:extLst>
            </p:cNvPr>
            <p:cNvPicPr>
              <a:picLocks noChangeAspect="1"/>
            </p:cNvPicPr>
            <p:nvPr/>
          </p:nvPicPr>
          <p:blipFill>
            <a:blip r:embed="rId5"/>
            <a:srcRect/>
            <a:stretch/>
          </p:blipFill>
          <p:spPr>
            <a:xfrm>
              <a:off x="508002" y="1559339"/>
              <a:ext cx="2940874" cy="557751"/>
            </a:xfrm>
            <a:prstGeom prst="rect">
              <a:avLst/>
            </a:prstGeom>
          </p:spPr>
        </p:pic>
        <p:sp>
          <p:nvSpPr>
            <p:cNvPr id="30" name="TextBox 29">
              <a:extLst>
                <a:ext uri="{FF2B5EF4-FFF2-40B4-BE49-F238E27FC236}">
                  <a16:creationId xmlns:a16="http://schemas.microsoft.com/office/drawing/2014/main" id="{2CA3CECB-C383-0261-4526-332C68102E44}"/>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Turn off before bed</a:t>
              </a:r>
            </a:p>
          </p:txBody>
        </p:sp>
      </p:grpSp>
      <p:grpSp>
        <p:nvGrpSpPr>
          <p:cNvPr id="31" name="Group 30">
            <a:extLst>
              <a:ext uri="{FF2B5EF4-FFF2-40B4-BE49-F238E27FC236}">
                <a16:creationId xmlns:a16="http://schemas.microsoft.com/office/drawing/2014/main" id="{AF670EE2-D4CC-B39F-6126-D963EF1E479E}"/>
              </a:ext>
            </a:extLst>
          </p:cNvPr>
          <p:cNvGrpSpPr/>
          <p:nvPr/>
        </p:nvGrpSpPr>
        <p:grpSpPr>
          <a:xfrm>
            <a:off x="3620332" y="4545807"/>
            <a:ext cx="2632968" cy="499356"/>
            <a:chOff x="508004" y="1559339"/>
            <a:chExt cx="2940868" cy="557751"/>
          </a:xfrm>
        </p:grpSpPr>
        <p:pic>
          <p:nvPicPr>
            <p:cNvPr id="32" name="Picture 31">
              <a:extLst>
                <a:ext uri="{FF2B5EF4-FFF2-40B4-BE49-F238E27FC236}">
                  <a16:creationId xmlns:a16="http://schemas.microsoft.com/office/drawing/2014/main" id="{ADD2C6E4-F1E9-7DD2-6E44-E1301EF0F8D4}"/>
                </a:ext>
              </a:extLst>
            </p:cNvPr>
            <p:cNvPicPr>
              <a:picLocks noChangeAspect="1"/>
            </p:cNvPicPr>
            <p:nvPr/>
          </p:nvPicPr>
          <p:blipFill>
            <a:blip r:embed="rId6"/>
            <a:srcRect/>
            <a:stretch/>
          </p:blipFill>
          <p:spPr>
            <a:xfrm>
              <a:off x="508004" y="1559339"/>
              <a:ext cx="2940868" cy="557751"/>
            </a:xfrm>
            <a:prstGeom prst="rect">
              <a:avLst/>
            </a:prstGeom>
          </p:spPr>
        </p:pic>
        <p:sp>
          <p:nvSpPr>
            <p:cNvPr id="33" name="TextBox 32">
              <a:extLst>
                <a:ext uri="{FF2B5EF4-FFF2-40B4-BE49-F238E27FC236}">
                  <a16:creationId xmlns:a16="http://schemas.microsoft.com/office/drawing/2014/main" id="{D216B4ED-8A2A-F267-7A92-A4680E01CF4F}"/>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Sleep routine</a:t>
              </a:r>
            </a:p>
          </p:txBody>
        </p:sp>
      </p:grpSp>
      <p:grpSp>
        <p:nvGrpSpPr>
          <p:cNvPr id="34" name="Group 33">
            <a:extLst>
              <a:ext uri="{FF2B5EF4-FFF2-40B4-BE49-F238E27FC236}">
                <a16:creationId xmlns:a16="http://schemas.microsoft.com/office/drawing/2014/main" id="{CA9D44C5-73E6-4CBB-2096-1A61483ACF44}"/>
              </a:ext>
            </a:extLst>
          </p:cNvPr>
          <p:cNvGrpSpPr/>
          <p:nvPr/>
        </p:nvGrpSpPr>
        <p:grpSpPr>
          <a:xfrm>
            <a:off x="6756404" y="4540563"/>
            <a:ext cx="2632968" cy="499356"/>
            <a:chOff x="508004" y="1559339"/>
            <a:chExt cx="2940868" cy="557751"/>
          </a:xfrm>
        </p:grpSpPr>
        <p:pic>
          <p:nvPicPr>
            <p:cNvPr id="35" name="Picture 34">
              <a:extLst>
                <a:ext uri="{FF2B5EF4-FFF2-40B4-BE49-F238E27FC236}">
                  <a16:creationId xmlns:a16="http://schemas.microsoft.com/office/drawing/2014/main" id="{192EB7CF-DE57-A8CC-DCC0-D393F52F1192}"/>
                </a:ext>
              </a:extLst>
            </p:cNvPr>
            <p:cNvPicPr>
              <a:picLocks noChangeAspect="1"/>
            </p:cNvPicPr>
            <p:nvPr/>
          </p:nvPicPr>
          <p:blipFill>
            <a:blip r:embed="rId7"/>
            <a:srcRect/>
            <a:stretch/>
          </p:blipFill>
          <p:spPr>
            <a:xfrm>
              <a:off x="508004" y="1559339"/>
              <a:ext cx="2940868" cy="557751"/>
            </a:xfrm>
            <a:prstGeom prst="rect">
              <a:avLst/>
            </a:prstGeom>
          </p:spPr>
        </p:pic>
        <p:sp>
          <p:nvSpPr>
            <p:cNvPr id="36" name="TextBox 35">
              <a:extLst>
                <a:ext uri="{FF2B5EF4-FFF2-40B4-BE49-F238E27FC236}">
                  <a16:creationId xmlns:a16="http://schemas.microsoft.com/office/drawing/2014/main" id="{425D76E6-E683-9455-847D-2D03E3F97F56}"/>
                </a:ext>
              </a:extLst>
            </p:cNvPr>
            <p:cNvSpPr txBox="1"/>
            <p:nvPr/>
          </p:nvSpPr>
          <p:spPr>
            <a:xfrm>
              <a:off x="629479" y="1706013"/>
              <a:ext cx="2241137" cy="283609"/>
            </a:xfrm>
            <a:prstGeom prst="rect">
              <a:avLst/>
            </a:prstGeom>
            <a:noFill/>
          </p:spPr>
          <p:txBody>
            <a:bodyPr wrap="square" rtlCol="0">
              <a:spAutoFit/>
            </a:bodyPr>
            <a:lstStyle/>
            <a:p>
              <a:r>
                <a:rPr lang="en-US" sz="1050" dirty="0">
                  <a:solidFill>
                    <a:schemeClr val="bg1"/>
                  </a:solidFill>
                  <a:latin typeface="VAGRundschriftD" pitchFamily="2" charset="77"/>
                </a:rPr>
                <a:t>Winning Class</a:t>
              </a:r>
            </a:p>
          </p:txBody>
        </p:sp>
      </p:grpSp>
      <p:sp>
        <p:nvSpPr>
          <p:cNvPr id="37" name="TextBox 36">
            <a:extLst>
              <a:ext uri="{FF2B5EF4-FFF2-40B4-BE49-F238E27FC236}">
                <a16:creationId xmlns:a16="http://schemas.microsoft.com/office/drawing/2014/main" id="{148BA600-CE98-D086-8AED-FEA258FBEC39}"/>
              </a:ext>
            </a:extLst>
          </p:cNvPr>
          <p:cNvSpPr txBox="1"/>
          <p:nvPr/>
        </p:nvSpPr>
        <p:spPr>
          <a:xfrm>
            <a:off x="508000" y="2035278"/>
            <a:ext cx="8685161" cy="2441716"/>
          </a:xfrm>
          <a:prstGeom prst="rect">
            <a:avLst/>
          </a:prstGeom>
          <a:noFill/>
          <a:ln>
            <a:solidFill>
              <a:srgbClr val="C00000"/>
            </a:solidFill>
          </a:ln>
        </p:spPr>
        <p:txBody>
          <a:bodyPr wrap="square" rtlCol="0">
            <a:noAutofit/>
          </a:bodyPr>
          <a:lstStyle/>
          <a:p>
            <a:r>
              <a:rPr lang="en-GB" sz="1600" dirty="0"/>
              <a:t>The "Turn Off and Tune In Challenge" is an exciting mission that invites everyone in our school to make a promise, or pledge, to turn off their electronic devices at least half an hour before bedtime. Why is this important, you ask? Well, because it can help us sleep better and be more alert during the day.</a:t>
            </a:r>
          </a:p>
          <a:p>
            <a:endParaRPr lang="en-GB" sz="1600" dirty="0"/>
          </a:p>
          <a:p>
            <a:r>
              <a:rPr lang="en-GB" sz="1600" dirty="0"/>
              <a:t>You will all have a pledge card to get your adults at home to sign to show you engaged with tuning in to turn off. </a:t>
            </a:r>
          </a:p>
          <a:p>
            <a:endParaRPr lang="en-GB" sz="1600" dirty="0"/>
          </a:p>
          <a:p>
            <a:r>
              <a:rPr lang="en-GB" sz="1600" dirty="0"/>
              <a:t>If you have managed to gather 10 signatures from your adult at home, you will receive an </a:t>
            </a:r>
            <a:r>
              <a:rPr lang="en-GB" sz="1600" dirty="0" err="1"/>
              <a:t>iVengers</a:t>
            </a:r>
            <a:r>
              <a:rPr lang="en-GB" sz="1600" dirty="0"/>
              <a:t> certificate. </a:t>
            </a:r>
          </a:p>
          <a:p>
            <a:endParaRPr lang="en-GB" sz="1400" dirty="0"/>
          </a:p>
          <a:p>
            <a:r>
              <a:rPr lang="en-GB" sz="1400" dirty="0"/>
              <a:t> </a:t>
            </a:r>
          </a:p>
          <a:p>
            <a:endParaRPr lang="en-US" sz="800" dirty="0">
              <a:latin typeface="VAGRundschriftD" pitchFamily="2" charset="77"/>
            </a:endParaRPr>
          </a:p>
          <a:p>
            <a:endParaRPr lang="en-US" sz="800" dirty="0">
              <a:latin typeface="VAGRundschriftD" pitchFamily="2" charset="77"/>
            </a:endParaRPr>
          </a:p>
          <a:p>
            <a:endParaRPr lang="en-US" sz="800" dirty="0">
              <a:latin typeface="VAGRundschriftD" pitchFamily="2" charset="77"/>
            </a:endParaRPr>
          </a:p>
        </p:txBody>
      </p:sp>
      <p:sp>
        <p:nvSpPr>
          <p:cNvPr id="43" name="TextBox 42">
            <a:extLst>
              <a:ext uri="{FF2B5EF4-FFF2-40B4-BE49-F238E27FC236}">
                <a16:creationId xmlns:a16="http://schemas.microsoft.com/office/drawing/2014/main" id="{BE49D030-45BD-C1B7-F0CE-67FCA2F3214F}"/>
              </a:ext>
            </a:extLst>
          </p:cNvPr>
          <p:cNvSpPr txBox="1"/>
          <p:nvPr/>
        </p:nvSpPr>
        <p:spPr>
          <a:xfrm>
            <a:off x="508000" y="5108732"/>
            <a:ext cx="2632973" cy="846020"/>
          </a:xfrm>
          <a:prstGeom prst="rect">
            <a:avLst/>
          </a:prstGeom>
          <a:noFill/>
        </p:spPr>
        <p:txBody>
          <a:bodyPr wrap="square" rtlCol="0">
            <a:noAutofit/>
          </a:bodyPr>
          <a:lstStyle/>
          <a:p>
            <a:r>
              <a:rPr lang="en-US" dirty="0">
                <a:latin typeface="VAGRundschriftD" pitchFamily="2" charset="77"/>
              </a:rPr>
              <a:t>30 mins of no screens before bed</a:t>
            </a:r>
          </a:p>
          <a:p>
            <a:endParaRPr lang="en-US" sz="800" dirty="0">
              <a:latin typeface="VAGRundschriftD" pitchFamily="2" charset="77"/>
            </a:endParaRPr>
          </a:p>
          <a:p>
            <a:endParaRPr lang="en-US" sz="800" dirty="0">
              <a:latin typeface="VAGRundschriftD" pitchFamily="2" charset="77"/>
            </a:endParaRPr>
          </a:p>
          <a:p>
            <a:endParaRPr lang="en-US" sz="800" dirty="0">
              <a:latin typeface="VAGRundschriftD" pitchFamily="2" charset="77"/>
            </a:endParaRPr>
          </a:p>
        </p:txBody>
      </p:sp>
      <p:sp>
        <p:nvSpPr>
          <p:cNvPr id="44" name="TextBox 43">
            <a:extLst>
              <a:ext uri="{FF2B5EF4-FFF2-40B4-BE49-F238E27FC236}">
                <a16:creationId xmlns:a16="http://schemas.microsoft.com/office/drawing/2014/main" id="{D13FF429-F821-8A34-7E08-EEE1FED329ED}"/>
              </a:ext>
            </a:extLst>
          </p:cNvPr>
          <p:cNvSpPr txBox="1"/>
          <p:nvPr/>
        </p:nvSpPr>
        <p:spPr>
          <a:xfrm>
            <a:off x="3610064" y="5108732"/>
            <a:ext cx="2632973" cy="846020"/>
          </a:xfrm>
          <a:prstGeom prst="rect">
            <a:avLst/>
          </a:prstGeom>
          <a:noFill/>
        </p:spPr>
        <p:txBody>
          <a:bodyPr wrap="square" rtlCol="0">
            <a:noAutofit/>
          </a:bodyPr>
          <a:lstStyle/>
          <a:p>
            <a:r>
              <a:rPr lang="en-US" dirty="0">
                <a:latin typeface="VAGRundschriftD" pitchFamily="2" charset="77"/>
              </a:rPr>
              <a:t>Setting a good sleep routine</a:t>
            </a:r>
          </a:p>
          <a:p>
            <a:endParaRPr lang="en-US" sz="800" dirty="0">
              <a:latin typeface="VAGRundschriftD" pitchFamily="2" charset="77"/>
            </a:endParaRPr>
          </a:p>
          <a:p>
            <a:endParaRPr lang="en-US" sz="800" dirty="0">
              <a:latin typeface="VAGRundschriftD" pitchFamily="2" charset="77"/>
            </a:endParaRPr>
          </a:p>
        </p:txBody>
      </p:sp>
      <p:sp>
        <p:nvSpPr>
          <p:cNvPr id="45" name="TextBox 44">
            <a:extLst>
              <a:ext uri="{FF2B5EF4-FFF2-40B4-BE49-F238E27FC236}">
                <a16:creationId xmlns:a16="http://schemas.microsoft.com/office/drawing/2014/main" id="{71802700-01B7-39F7-243F-254225C332C6}"/>
              </a:ext>
            </a:extLst>
          </p:cNvPr>
          <p:cNvSpPr txBox="1"/>
          <p:nvPr/>
        </p:nvSpPr>
        <p:spPr>
          <a:xfrm>
            <a:off x="6712128" y="5103488"/>
            <a:ext cx="2632973" cy="846020"/>
          </a:xfrm>
          <a:prstGeom prst="rect">
            <a:avLst/>
          </a:prstGeom>
          <a:noFill/>
        </p:spPr>
        <p:txBody>
          <a:bodyPr wrap="square" rtlCol="0">
            <a:noAutofit/>
          </a:bodyPr>
          <a:lstStyle/>
          <a:p>
            <a:r>
              <a:rPr lang="en-US" dirty="0">
                <a:latin typeface="VAGRundschriftD" pitchFamily="2" charset="77"/>
              </a:rPr>
              <a:t>Remind everyone that the class who has the most screen free nights will be declared winners</a:t>
            </a:r>
            <a:r>
              <a:rPr lang="en-US" sz="1400" dirty="0">
                <a:latin typeface="VAGRundschriftD" pitchFamily="2" charset="77"/>
              </a:rPr>
              <a:t>!</a:t>
            </a:r>
          </a:p>
          <a:p>
            <a:endParaRPr lang="en-US" sz="800" dirty="0">
              <a:latin typeface="VAGRundschriftD" pitchFamily="2" charset="77"/>
            </a:endParaRPr>
          </a:p>
          <a:p>
            <a:endParaRPr lang="en-US" sz="800" dirty="0">
              <a:latin typeface="VAGRundschriftD" pitchFamily="2" charset="77"/>
            </a:endParaRPr>
          </a:p>
        </p:txBody>
      </p:sp>
      <p:sp>
        <p:nvSpPr>
          <p:cNvPr id="46" name="TextBox 45">
            <a:extLst>
              <a:ext uri="{FF2B5EF4-FFF2-40B4-BE49-F238E27FC236}">
                <a16:creationId xmlns:a16="http://schemas.microsoft.com/office/drawing/2014/main" id="{099263B9-8AAE-2D3F-1C49-7F78564EF47B}"/>
              </a:ext>
            </a:extLst>
          </p:cNvPr>
          <p:cNvSpPr txBox="1"/>
          <p:nvPr/>
        </p:nvSpPr>
        <p:spPr>
          <a:xfrm>
            <a:off x="5495240" y="530951"/>
            <a:ext cx="3925956" cy="369332"/>
          </a:xfrm>
          <a:prstGeom prst="rect">
            <a:avLst/>
          </a:prstGeom>
          <a:noFill/>
        </p:spPr>
        <p:txBody>
          <a:bodyPr wrap="square" rtlCol="0">
            <a:spAutoFit/>
          </a:bodyPr>
          <a:lstStyle/>
          <a:p>
            <a:pPr algn="r"/>
            <a:r>
              <a:rPr lang="en-US" dirty="0">
                <a:solidFill>
                  <a:srgbClr val="113355"/>
                </a:solidFill>
                <a:latin typeface="VAGRundschriftD" pitchFamily="2" charset="77"/>
              </a:rPr>
              <a:t>All Saints’ Junior School </a:t>
            </a:r>
          </a:p>
        </p:txBody>
      </p:sp>
      <p:pic>
        <p:nvPicPr>
          <p:cNvPr id="22" name="Picture 21">
            <a:extLst>
              <a:ext uri="{FF2B5EF4-FFF2-40B4-BE49-F238E27FC236}">
                <a16:creationId xmlns:a16="http://schemas.microsoft.com/office/drawing/2014/main" id="{346C23AC-402A-42F7-AFD3-2D14D72073FF}"/>
              </a:ext>
            </a:extLst>
          </p:cNvPr>
          <p:cNvPicPr>
            <a:picLocks noChangeAspect="1"/>
          </p:cNvPicPr>
          <p:nvPr/>
        </p:nvPicPr>
        <p:blipFill>
          <a:blip r:embed="rId8"/>
          <a:stretch>
            <a:fillRect/>
          </a:stretch>
        </p:blipFill>
        <p:spPr>
          <a:xfrm>
            <a:off x="5995448" y="326932"/>
            <a:ext cx="1007749" cy="1136398"/>
          </a:xfrm>
          <a:prstGeom prst="rect">
            <a:avLst/>
          </a:prstGeom>
        </p:spPr>
      </p:pic>
    </p:spTree>
    <p:extLst>
      <p:ext uri="{BB962C8B-B14F-4D97-AF65-F5344CB8AC3E}">
        <p14:creationId xmlns:p14="http://schemas.microsoft.com/office/powerpoint/2010/main" val="351968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ack and grey logo&#10;&#10;Description automatically generated">
            <a:extLst>
              <a:ext uri="{FF2B5EF4-FFF2-40B4-BE49-F238E27FC236}">
                <a16:creationId xmlns:a16="http://schemas.microsoft.com/office/drawing/2014/main" id="{65E98B59-B2D2-2A79-0ED5-17BB4192625C}"/>
              </a:ext>
            </a:extLst>
          </p:cNvPr>
          <p:cNvPicPr>
            <a:picLocks noChangeAspect="1"/>
          </p:cNvPicPr>
          <p:nvPr/>
        </p:nvPicPr>
        <p:blipFill>
          <a:blip r:embed="rId2"/>
          <a:stretch>
            <a:fillRect/>
          </a:stretch>
        </p:blipFill>
        <p:spPr>
          <a:xfrm>
            <a:off x="8226839" y="6126369"/>
            <a:ext cx="1244600" cy="330200"/>
          </a:xfrm>
          <a:prstGeom prst="rect">
            <a:avLst/>
          </a:prstGeom>
        </p:spPr>
      </p:pic>
      <p:pic>
        <p:nvPicPr>
          <p:cNvPr id="7" name="Picture 6" descr="A red rectangular object with black border&#10;&#10;Description automatically generated">
            <a:extLst>
              <a:ext uri="{FF2B5EF4-FFF2-40B4-BE49-F238E27FC236}">
                <a16:creationId xmlns:a16="http://schemas.microsoft.com/office/drawing/2014/main" id="{2A2F40FA-28D8-F7E2-6B13-DCBF44BE5D4C}"/>
              </a:ext>
            </a:extLst>
          </p:cNvPr>
          <p:cNvPicPr>
            <a:picLocks noChangeAspect="1"/>
          </p:cNvPicPr>
          <p:nvPr/>
        </p:nvPicPr>
        <p:blipFill>
          <a:blip r:embed="rId3"/>
          <a:stretch>
            <a:fillRect/>
          </a:stretch>
        </p:blipFill>
        <p:spPr>
          <a:xfrm>
            <a:off x="331147" y="468013"/>
            <a:ext cx="4787900" cy="622300"/>
          </a:xfrm>
          <a:prstGeom prst="rect">
            <a:avLst/>
          </a:prstGeom>
        </p:spPr>
      </p:pic>
      <p:sp>
        <p:nvSpPr>
          <p:cNvPr id="10" name="TextBox 9">
            <a:extLst>
              <a:ext uri="{FF2B5EF4-FFF2-40B4-BE49-F238E27FC236}">
                <a16:creationId xmlns:a16="http://schemas.microsoft.com/office/drawing/2014/main" id="{8E9009FD-4999-F054-698B-084D53D14C3C}"/>
              </a:ext>
            </a:extLst>
          </p:cNvPr>
          <p:cNvSpPr txBox="1"/>
          <p:nvPr/>
        </p:nvSpPr>
        <p:spPr>
          <a:xfrm>
            <a:off x="427383" y="536713"/>
            <a:ext cx="3925956" cy="369332"/>
          </a:xfrm>
          <a:prstGeom prst="rect">
            <a:avLst/>
          </a:prstGeom>
          <a:noFill/>
        </p:spPr>
        <p:txBody>
          <a:bodyPr wrap="square" rtlCol="0">
            <a:spAutoFit/>
          </a:bodyPr>
          <a:lstStyle/>
          <a:p>
            <a:r>
              <a:rPr lang="en-US" dirty="0">
                <a:solidFill>
                  <a:schemeClr val="bg1"/>
                </a:solidFill>
                <a:latin typeface="VAGRundschriftD" pitchFamily="2" charset="77"/>
              </a:rPr>
              <a:t>Turn off and Tune in Challenge pledge </a:t>
            </a:r>
          </a:p>
        </p:txBody>
      </p:sp>
      <p:grpSp>
        <p:nvGrpSpPr>
          <p:cNvPr id="4" name="Group 3">
            <a:extLst>
              <a:ext uri="{FF2B5EF4-FFF2-40B4-BE49-F238E27FC236}">
                <a16:creationId xmlns:a16="http://schemas.microsoft.com/office/drawing/2014/main" id="{1EA54435-70D2-F4B3-E4BF-14901907CC4F}"/>
              </a:ext>
            </a:extLst>
          </p:cNvPr>
          <p:cNvGrpSpPr/>
          <p:nvPr/>
        </p:nvGrpSpPr>
        <p:grpSpPr>
          <a:xfrm>
            <a:off x="425982" y="1090313"/>
            <a:ext cx="3852574" cy="516809"/>
            <a:chOff x="508000" y="1442965"/>
            <a:chExt cx="3852574" cy="516809"/>
          </a:xfrm>
        </p:grpSpPr>
        <p:pic>
          <p:nvPicPr>
            <p:cNvPr id="3" name="Picture 2" descr="A red rectangular object with black edges&#10;&#10;Description automatically generated">
              <a:extLst>
                <a:ext uri="{FF2B5EF4-FFF2-40B4-BE49-F238E27FC236}">
                  <a16:creationId xmlns:a16="http://schemas.microsoft.com/office/drawing/2014/main" id="{EA40F720-453A-AFA4-FA51-3225ABD5BF0B}"/>
                </a:ext>
              </a:extLst>
            </p:cNvPr>
            <p:cNvPicPr>
              <a:picLocks noChangeAspect="1"/>
            </p:cNvPicPr>
            <p:nvPr/>
          </p:nvPicPr>
          <p:blipFill>
            <a:blip r:embed="rId4"/>
            <a:stretch>
              <a:fillRect/>
            </a:stretch>
          </p:blipFill>
          <p:spPr>
            <a:xfrm>
              <a:off x="508000" y="1442965"/>
              <a:ext cx="3852574" cy="516809"/>
            </a:xfrm>
            <a:prstGeom prst="rect">
              <a:avLst/>
            </a:prstGeom>
          </p:spPr>
        </p:pic>
        <p:sp>
          <p:nvSpPr>
            <p:cNvPr id="11" name="TextBox 10">
              <a:extLst>
                <a:ext uri="{FF2B5EF4-FFF2-40B4-BE49-F238E27FC236}">
                  <a16:creationId xmlns:a16="http://schemas.microsoft.com/office/drawing/2014/main" id="{8D6547EA-0C06-65A6-9304-8C296323279F}"/>
                </a:ext>
              </a:extLst>
            </p:cNvPr>
            <p:cNvSpPr txBox="1"/>
            <p:nvPr/>
          </p:nvSpPr>
          <p:spPr>
            <a:xfrm>
              <a:off x="616761" y="1581903"/>
              <a:ext cx="2006497" cy="253916"/>
            </a:xfrm>
            <a:prstGeom prst="rect">
              <a:avLst/>
            </a:prstGeom>
            <a:noFill/>
          </p:spPr>
          <p:txBody>
            <a:bodyPr wrap="square" rtlCol="0">
              <a:spAutoFit/>
            </a:bodyPr>
            <a:lstStyle/>
            <a:p>
              <a:r>
                <a:rPr lang="en-US" sz="1050" dirty="0">
                  <a:solidFill>
                    <a:schemeClr val="bg1"/>
                  </a:solidFill>
                  <a:latin typeface="VAGRundschriftD" pitchFamily="2" charset="77"/>
                </a:rPr>
                <a:t>Turn off and Tune In Challenge!</a:t>
              </a:r>
            </a:p>
          </p:txBody>
        </p:sp>
      </p:grpSp>
      <p:sp>
        <p:nvSpPr>
          <p:cNvPr id="37" name="TextBox 36">
            <a:extLst>
              <a:ext uri="{FF2B5EF4-FFF2-40B4-BE49-F238E27FC236}">
                <a16:creationId xmlns:a16="http://schemas.microsoft.com/office/drawing/2014/main" id="{148BA600-CE98-D086-8AED-FEA258FBEC39}"/>
              </a:ext>
            </a:extLst>
          </p:cNvPr>
          <p:cNvSpPr txBox="1"/>
          <p:nvPr/>
        </p:nvSpPr>
        <p:spPr>
          <a:xfrm>
            <a:off x="534743" y="1620835"/>
            <a:ext cx="8685161" cy="514502"/>
          </a:xfrm>
          <a:prstGeom prst="rect">
            <a:avLst/>
          </a:prstGeom>
          <a:noFill/>
          <a:ln>
            <a:solidFill>
              <a:srgbClr val="C00000"/>
            </a:solidFill>
          </a:ln>
        </p:spPr>
        <p:txBody>
          <a:bodyPr wrap="square" rtlCol="0">
            <a:noAutofit/>
          </a:bodyPr>
          <a:lstStyle/>
          <a:p>
            <a:r>
              <a:rPr lang="en-GB" sz="1600" dirty="0"/>
              <a:t>I promise to stop my screen time at least 30 minutes before bed each night to help me get the best nights sleep possible.</a:t>
            </a:r>
          </a:p>
          <a:p>
            <a:endParaRPr lang="en-GB" sz="1400" dirty="0"/>
          </a:p>
          <a:p>
            <a:r>
              <a:rPr lang="en-GB" sz="1400" dirty="0"/>
              <a:t> </a:t>
            </a:r>
          </a:p>
          <a:p>
            <a:endParaRPr lang="en-US" sz="800" dirty="0">
              <a:latin typeface="VAGRundschriftD" pitchFamily="2" charset="77"/>
            </a:endParaRPr>
          </a:p>
          <a:p>
            <a:endParaRPr lang="en-US" sz="800" dirty="0">
              <a:latin typeface="VAGRundschriftD" pitchFamily="2" charset="77"/>
            </a:endParaRPr>
          </a:p>
          <a:p>
            <a:endParaRPr lang="en-US" sz="800" dirty="0">
              <a:latin typeface="VAGRundschriftD" pitchFamily="2" charset="77"/>
            </a:endParaRPr>
          </a:p>
        </p:txBody>
      </p:sp>
      <p:sp>
        <p:nvSpPr>
          <p:cNvPr id="46" name="TextBox 45">
            <a:extLst>
              <a:ext uri="{FF2B5EF4-FFF2-40B4-BE49-F238E27FC236}">
                <a16:creationId xmlns:a16="http://schemas.microsoft.com/office/drawing/2014/main" id="{099263B9-8AAE-2D3F-1C49-7F78564EF47B}"/>
              </a:ext>
            </a:extLst>
          </p:cNvPr>
          <p:cNvSpPr txBox="1"/>
          <p:nvPr/>
        </p:nvSpPr>
        <p:spPr>
          <a:xfrm>
            <a:off x="5495240" y="530951"/>
            <a:ext cx="3925956" cy="369332"/>
          </a:xfrm>
          <a:prstGeom prst="rect">
            <a:avLst/>
          </a:prstGeom>
          <a:noFill/>
        </p:spPr>
        <p:txBody>
          <a:bodyPr wrap="square" rtlCol="0">
            <a:spAutoFit/>
          </a:bodyPr>
          <a:lstStyle/>
          <a:p>
            <a:pPr algn="r"/>
            <a:r>
              <a:rPr lang="en-US" dirty="0">
                <a:solidFill>
                  <a:srgbClr val="113355"/>
                </a:solidFill>
                <a:latin typeface="VAGRundschriftD" pitchFamily="2" charset="77"/>
              </a:rPr>
              <a:t>All Saints’ Junior School </a:t>
            </a:r>
          </a:p>
        </p:txBody>
      </p:sp>
      <p:pic>
        <p:nvPicPr>
          <p:cNvPr id="22" name="Picture 21">
            <a:extLst>
              <a:ext uri="{FF2B5EF4-FFF2-40B4-BE49-F238E27FC236}">
                <a16:creationId xmlns:a16="http://schemas.microsoft.com/office/drawing/2014/main" id="{346C23AC-402A-42F7-AFD3-2D14D72073FF}"/>
              </a:ext>
            </a:extLst>
          </p:cNvPr>
          <p:cNvPicPr>
            <a:picLocks noChangeAspect="1"/>
          </p:cNvPicPr>
          <p:nvPr/>
        </p:nvPicPr>
        <p:blipFill>
          <a:blip r:embed="rId5"/>
          <a:stretch>
            <a:fillRect/>
          </a:stretch>
        </p:blipFill>
        <p:spPr>
          <a:xfrm>
            <a:off x="5995448" y="326932"/>
            <a:ext cx="1007749" cy="1136398"/>
          </a:xfrm>
          <a:prstGeom prst="rect">
            <a:avLst/>
          </a:prstGeom>
        </p:spPr>
      </p:pic>
      <p:graphicFrame>
        <p:nvGraphicFramePr>
          <p:cNvPr id="2" name="Table 1">
            <a:extLst>
              <a:ext uri="{FF2B5EF4-FFF2-40B4-BE49-F238E27FC236}">
                <a16:creationId xmlns:a16="http://schemas.microsoft.com/office/drawing/2014/main" id="{4F37FAF8-601A-49EA-B673-00F672B777B8}"/>
              </a:ext>
            </a:extLst>
          </p:cNvPr>
          <p:cNvGraphicFramePr>
            <a:graphicFrameLocks noGrp="1"/>
          </p:cNvGraphicFramePr>
          <p:nvPr>
            <p:extLst>
              <p:ext uri="{D42A27DB-BD31-4B8C-83A1-F6EECF244321}">
                <p14:modId xmlns:p14="http://schemas.microsoft.com/office/powerpoint/2010/main" val="1520469083"/>
              </p:ext>
            </p:extLst>
          </p:nvPr>
        </p:nvGraphicFramePr>
        <p:xfrm>
          <a:off x="754452" y="2614656"/>
          <a:ext cx="2534601" cy="3510280"/>
        </p:xfrm>
        <a:graphic>
          <a:graphicData uri="http://schemas.openxmlformats.org/drawingml/2006/table">
            <a:tbl>
              <a:tblPr firstRow="1" bandRow="1">
                <a:tableStyleId>{5C22544A-7EE6-4342-B048-85BDC9FD1C3A}</a:tableStyleId>
              </a:tblPr>
              <a:tblGrid>
                <a:gridCol w="771789">
                  <a:extLst>
                    <a:ext uri="{9D8B030D-6E8A-4147-A177-3AD203B41FA5}">
                      <a16:colId xmlns:a16="http://schemas.microsoft.com/office/drawing/2014/main" val="1213351419"/>
                    </a:ext>
                  </a:extLst>
                </a:gridCol>
                <a:gridCol w="1762812">
                  <a:extLst>
                    <a:ext uri="{9D8B030D-6E8A-4147-A177-3AD203B41FA5}">
                      <a16:colId xmlns:a16="http://schemas.microsoft.com/office/drawing/2014/main" val="3792429698"/>
                    </a:ext>
                  </a:extLst>
                </a:gridCol>
              </a:tblGrid>
              <a:tr h="0">
                <a:tc>
                  <a:txBody>
                    <a:bodyPr/>
                    <a:lstStyle/>
                    <a:p>
                      <a:r>
                        <a:rPr lang="en-GB" dirty="0"/>
                        <a:t>Date</a:t>
                      </a:r>
                    </a:p>
                  </a:txBody>
                  <a:tcPr/>
                </a:tc>
                <a:tc>
                  <a:txBody>
                    <a:bodyPr/>
                    <a:lstStyle/>
                    <a:p>
                      <a:r>
                        <a:rPr lang="en-GB" dirty="0"/>
                        <a:t>Turned off and tuned in – parent signature</a:t>
                      </a:r>
                    </a:p>
                  </a:txBody>
                  <a:tcPr/>
                </a:tc>
                <a:extLst>
                  <a:ext uri="{0D108BD9-81ED-4DB2-BD59-A6C34878D82A}">
                    <a16:rowId xmlns:a16="http://schemas.microsoft.com/office/drawing/2014/main" val="2197834540"/>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3745167033"/>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23449817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241706652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990433408"/>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578654252"/>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773991325"/>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897939158"/>
                  </a:ext>
                </a:extLst>
              </a:tr>
            </a:tbl>
          </a:graphicData>
        </a:graphic>
      </p:graphicFrame>
      <p:graphicFrame>
        <p:nvGraphicFramePr>
          <p:cNvPr id="27" name="Table 26">
            <a:extLst>
              <a:ext uri="{FF2B5EF4-FFF2-40B4-BE49-F238E27FC236}">
                <a16:creationId xmlns:a16="http://schemas.microsoft.com/office/drawing/2014/main" id="{D5DD7E7D-1CFA-4D7E-839F-047FF74738CF}"/>
              </a:ext>
            </a:extLst>
          </p:cNvPr>
          <p:cNvGraphicFramePr>
            <a:graphicFrameLocks noGrp="1"/>
          </p:cNvGraphicFramePr>
          <p:nvPr>
            <p:extLst>
              <p:ext uri="{D42A27DB-BD31-4B8C-83A1-F6EECF244321}">
                <p14:modId xmlns:p14="http://schemas.microsoft.com/office/powerpoint/2010/main" val="2935750654"/>
              </p:ext>
            </p:extLst>
          </p:nvPr>
        </p:nvGraphicFramePr>
        <p:xfrm>
          <a:off x="3685699" y="2614656"/>
          <a:ext cx="2534601" cy="3510280"/>
        </p:xfrm>
        <a:graphic>
          <a:graphicData uri="http://schemas.openxmlformats.org/drawingml/2006/table">
            <a:tbl>
              <a:tblPr firstRow="1" bandRow="1">
                <a:tableStyleId>{5C22544A-7EE6-4342-B048-85BDC9FD1C3A}</a:tableStyleId>
              </a:tblPr>
              <a:tblGrid>
                <a:gridCol w="771789">
                  <a:extLst>
                    <a:ext uri="{9D8B030D-6E8A-4147-A177-3AD203B41FA5}">
                      <a16:colId xmlns:a16="http://schemas.microsoft.com/office/drawing/2014/main" val="1213351419"/>
                    </a:ext>
                  </a:extLst>
                </a:gridCol>
                <a:gridCol w="1762812">
                  <a:extLst>
                    <a:ext uri="{9D8B030D-6E8A-4147-A177-3AD203B41FA5}">
                      <a16:colId xmlns:a16="http://schemas.microsoft.com/office/drawing/2014/main" val="3792429698"/>
                    </a:ext>
                  </a:extLst>
                </a:gridCol>
              </a:tblGrid>
              <a:tr h="0">
                <a:tc>
                  <a:txBody>
                    <a:bodyPr/>
                    <a:lstStyle/>
                    <a:p>
                      <a:r>
                        <a:rPr lang="en-GB" dirty="0"/>
                        <a:t>Date</a:t>
                      </a:r>
                    </a:p>
                  </a:txBody>
                  <a:tcPr/>
                </a:tc>
                <a:tc>
                  <a:txBody>
                    <a:bodyPr/>
                    <a:lstStyle/>
                    <a:p>
                      <a:r>
                        <a:rPr lang="en-GB" dirty="0"/>
                        <a:t>Turned off and tuned in – parent signature</a:t>
                      </a:r>
                    </a:p>
                  </a:txBody>
                  <a:tcPr/>
                </a:tc>
                <a:extLst>
                  <a:ext uri="{0D108BD9-81ED-4DB2-BD59-A6C34878D82A}">
                    <a16:rowId xmlns:a16="http://schemas.microsoft.com/office/drawing/2014/main" val="2197834540"/>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3745167033"/>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23449817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241706652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990433408"/>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578654252"/>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773991325"/>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897939158"/>
                  </a:ext>
                </a:extLst>
              </a:tr>
            </a:tbl>
          </a:graphicData>
        </a:graphic>
      </p:graphicFrame>
      <p:graphicFrame>
        <p:nvGraphicFramePr>
          <p:cNvPr id="38" name="Table 37">
            <a:extLst>
              <a:ext uri="{FF2B5EF4-FFF2-40B4-BE49-F238E27FC236}">
                <a16:creationId xmlns:a16="http://schemas.microsoft.com/office/drawing/2014/main" id="{C0FFD240-B6C2-4DB0-B755-B1A325B6C046}"/>
              </a:ext>
            </a:extLst>
          </p:cNvPr>
          <p:cNvGraphicFramePr>
            <a:graphicFrameLocks noGrp="1"/>
          </p:cNvGraphicFramePr>
          <p:nvPr>
            <p:extLst>
              <p:ext uri="{D42A27DB-BD31-4B8C-83A1-F6EECF244321}">
                <p14:modId xmlns:p14="http://schemas.microsoft.com/office/powerpoint/2010/main" val="1250006943"/>
              </p:ext>
            </p:extLst>
          </p:nvPr>
        </p:nvGraphicFramePr>
        <p:xfrm>
          <a:off x="6540192" y="2614656"/>
          <a:ext cx="2534601" cy="3510280"/>
        </p:xfrm>
        <a:graphic>
          <a:graphicData uri="http://schemas.openxmlformats.org/drawingml/2006/table">
            <a:tbl>
              <a:tblPr firstRow="1" bandRow="1">
                <a:tableStyleId>{5C22544A-7EE6-4342-B048-85BDC9FD1C3A}</a:tableStyleId>
              </a:tblPr>
              <a:tblGrid>
                <a:gridCol w="771789">
                  <a:extLst>
                    <a:ext uri="{9D8B030D-6E8A-4147-A177-3AD203B41FA5}">
                      <a16:colId xmlns:a16="http://schemas.microsoft.com/office/drawing/2014/main" val="1213351419"/>
                    </a:ext>
                  </a:extLst>
                </a:gridCol>
                <a:gridCol w="1762812">
                  <a:extLst>
                    <a:ext uri="{9D8B030D-6E8A-4147-A177-3AD203B41FA5}">
                      <a16:colId xmlns:a16="http://schemas.microsoft.com/office/drawing/2014/main" val="3792429698"/>
                    </a:ext>
                  </a:extLst>
                </a:gridCol>
              </a:tblGrid>
              <a:tr h="0">
                <a:tc>
                  <a:txBody>
                    <a:bodyPr/>
                    <a:lstStyle/>
                    <a:p>
                      <a:r>
                        <a:rPr lang="en-GB" dirty="0"/>
                        <a:t>Date</a:t>
                      </a:r>
                    </a:p>
                  </a:txBody>
                  <a:tcPr/>
                </a:tc>
                <a:tc>
                  <a:txBody>
                    <a:bodyPr/>
                    <a:lstStyle/>
                    <a:p>
                      <a:r>
                        <a:rPr lang="en-GB" dirty="0"/>
                        <a:t>Turned off and tuned in – parent signature</a:t>
                      </a:r>
                    </a:p>
                  </a:txBody>
                  <a:tcPr/>
                </a:tc>
                <a:extLst>
                  <a:ext uri="{0D108BD9-81ED-4DB2-BD59-A6C34878D82A}">
                    <a16:rowId xmlns:a16="http://schemas.microsoft.com/office/drawing/2014/main" val="2197834540"/>
                  </a:ext>
                </a:extLst>
              </a:tr>
              <a:tr h="370840">
                <a:tc>
                  <a:txBody>
                    <a:bodyPr/>
                    <a:lstStyle/>
                    <a:p>
                      <a:endParaRPr lang="en-GB"/>
                    </a:p>
                  </a:txBody>
                  <a:tcPr/>
                </a:tc>
                <a:tc>
                  <a:txBody>
                    <a:bodyPr/>
                    <a:lstStyle/>
                    <a:p>
                      <a:endParaRPr lang="en-GB" dirty="0"/>
                    </a:p>
                  </a:txBody>
                  <a:tcPr/>
                </a:tc>
                <a:extLst>
                  <a:ext uri="{0D108BD9-81ED-4DB2-BD59-A6C34878D82A}">
                    <a16:rowId xmlns:a16="http://schemas.microsoft.com/office/drawing/2014/main" val="3745167033"/>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23449817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2417066529"/>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990433408"/>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578654252"/>
                  </a:ext>
                </a:extLst>
              </a:tr>
              <a:tr h="370840">
                <a:tc>
                  <a:txBody>
                    <a:bodyPr/>
                    <a:lstStyle/>
                    <a:p>
                      <a:endParaRPr lang="en-GB"/>
                    </a:p>
                  </a:txBody>
                  <a:tcPr/>
                </a:tc>
                <a:tc>
                  <a:txBody>
                    <a:bodyPr/>
                    <a:lstStyle/>
                    <a:p>
                      <a:endParaRPr lang="en-GB"/>
                    </a:p>
                  </a:txBody>
                  <a:tcPr/>
                </a:tc>
                <a:extLst>
                  <a:ext uri="{0D108BD9-81ED-4DB2-BD59-A6C34878D82A}">
                    <a16:rowId xmlns:a16="http://schemas.microsoft.com/office/drawing/2014/main" val="3773991325"/>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897939158"/>
                  </a:ext>
                </a:extLst>
              </a:tr>
            </a:tbl>
          </a:graphicData>
        </a:graphic>
      </p:graphicFrame>
    </p:spTree>
    <p:extLst>
      <p:ext uri="{BB962C8B-B14F-4D97-AF65-F5344CB8AC3E}">
        <p14:creationId xmlns:p14="http://schemas.microsoft.com/office/powerpoint/2010/main" val="35630117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1374</TotalTime>
  <Words>599</Words>
  <Application>Microsoft Office PowerPoint</Application>
  <PresentationFormat>A4 Paper (210x297 mm)</PresentationFormat>
  <Paragraphs>59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VAGRundschriftD</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wildgoose</dc:creator>
  <cp:lastModifiedBy>Dan Williams</cp:lastModifiedBy>
  <cp:revision>9</cp:revision>
  <cp:lastPrinted>2023-12-14T13:02:18Z</cp:lastPrinted>
  <dcterms:created xsi:type="dcterms:W3CDTF">2023-10-26T18:51:07Z</dcterms:created>
  <dcterms:modified xsi:type="dcterms:W3CDTF">2023-12-20T16:23:26Z</dcterms:modified>
</cp:coreProperties>
</file>