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75" r:id="rId6"/>
    <p:sldId id="261" r:id="rId7"/>
    <p:sldId id="276" r:id="rId8"/>
    <p:sldId id="277" r:id="rId9"/>
    <p:sldId id="28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90" d="100"/>
          <a:sy n="90" d="100"/>
        </p:scale>
        <p:origin x="87" y="18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6/17/2025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463BC7-A96B-4C81-84F1-A9B0E394A685}" type="datetimeFigureOut">
              <a:rPr lang="en-GB" smtClean="0"/>
              <a:t>17/06/2025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CEF6D-3680-47DE-8171-8FA4A0EC920D}" type="slidenum">
              <a:rPr lang="en-GB" smtClean="0"/>
              <a:t>‹#›</a:t>
            </a:fld>
            <a:endParaRPr lang="en-GB"/>
          </a:p>
        </p:txBody>
      </p:sp>
    </p:spTree>
    <p:extLst>
      <p:ext uri="{BB962C8B-B14F-4D97-AF65-F5344CB8AC3E}">
        <p14:creationId xmlns:p14="http://schemas.microsoft.com/office/powerpoint/2010/main" val="2714383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6/17/2025</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 id="2147483669"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primarysite-prod-sorted.s3.amazonaws.com/allsaintsinfantsmatlock/UploadedDocument/607dc9e87abc408f931f559d44073d17/pshe-key-learning-and-long-term-plan.pdf" TargetMode="External"/><Relationship Id="rId2" Type="http://schemas.openxmlformats.org/officeDocument/2006/relationships/hyperlink" Target="https://www.allsaintsfed.derbyshire.sch.uk/relationships-sex-education/" TargetMode="External"/><Relationship Id="rId1" Type="http://schemas.openxmlformats.org/officeDocument/2006/relationships/slideLayout" Target="../slideLayouts/slideLayout18.xml"/><Relationship Id="rId5" Type="http://schemas.openxmlformats.org/officeDocument/2006/relationships/image" Target="../media/image5.jpeg"/><Relationship Id="rId4" Type="http://schemas.openxmlformats.org/officeDocument/2006/relationships/hyperlink" Target="https://primarysite-prod-sorted.s3.amazonaws.com/allsaintsinfantsmatlock/UploadedDocument/3dc19513f25d41f6b2faef5440fe3af2/3.r.s.e.curriculum-at-all-saints-final-19.11.19.pdf"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hyperlink" Target="http://archive.teachfind.com/ttv/www.teachers.tv/series/all-about-us-living-and-growing.html" TargetMode="External"/><Relationship Id="rId3" Type="http://schemas.openxmlformats.org/officeDocument/2006/relationships/image" Target="../media/image10.jpeg"/><Relationship Id="rId7" Type="http://schemas.openxmlformats.org/officeDocument/2006/relationships/hyperlink" Target="http://www.bbc.co.uk/cbbc/shows/" TargetMode="External"/><Relationship Id="rId2" Type="http://schemas.openxmlformats.org/officeDocument/2006/relationships/image" Target="../media/image9.jpeg"/><Relationship Id="rId1" Type="http://schemas.openxmlformats.org/officeDocument/2006/relationships/slideLayout" Target="../slideLayouts/slideLayout18.xml"/><Relationship Id="rId6" Type="http://schemas.openxmlformats.org/officeDocument/2006/relationships/hyperlink" Target="https://www.youtube.com/" TargetMode="External"/><Relationship Id="rId11" Type="http://schemas.openxmlformats.org/officeDocument/2006/relationships/image" Target="../media/image15.jpeg"/><Relationship Id="rId5" Type="http://schemas.openxmlformats.org/officeDocument/2006/relationships/image" Target="../media/image12.jpeg"/><Relationship Id="rId10" Type="http://schemas.openxmlformats.org/officeDocument/2006/relationships/image" Target="../media/image14.png"/><Relationship Id="rId4" Type="http://schemas.openxmlformats.org/officeDocument/2006/relationships/image" Target="../media/image11.jpe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15440-E041-4F67-9FFF-242707A10276}"/>
              </a:ext>
            </a:extLst>
          </p:cNvPr>
          <p:cNvSpPr>
            <a:spLocks noGrp="1"/>
          </p:cNvSpPr>
          <p:nvPr>
            <p:ph type="ctrTitle"/>
          </p:nvPr>
        </p:nvSpPr>
        <p:spPr/>
        <p:txBody>
          <a:bodyPr/>
          <a:lstStyle/>
          <a:p>
            <a:r>
              <a:rPr lang="en-GB" dirty="0"/>
              <a:t>Teaching RSE at Key Stage 2</a:t>
            </a:r>
            <a:br>
              <a:rPr lang="en-GB" dirty="0"/>
            </a:br>
            <a:endParaRPr lang="en-GB" dirty="0"/>
          </a:p>
        </p:txBody>
      </p:sp>
      <p:sp>
        <p:nvSpPr>
          <p:cNvPr id="3" name="Subtitle 2">
            <a:extLst>
              <a:ext uri="{FF2B5EF4-FFF2-40B4-BE49-F238E27FC236}">
                <a16:creationId xmlns:a16="http://schemas.microsoft.com/office/drawing/2014/main" id="{CC7AF24F-6818-4F5E-B086-A622762A4F5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21875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387E91D-8A5A-4532-A6FC-DBBBFA17E036}"/>
              </a:ext>
            </a:extLst>
          </p:cNvPr>
          <p:cNvSpPr/>
          <p:nvPr/>
        </p:nvSpPr>
        <p:spPr>
          <a:xfrm>
            <a:off x="1855380" y="1141090"/>
            <a:ext cx="7852145" cy="3970318"/>
          </a:xfrm>
          <a:prstGeom prst="rect">
            <a:avLst/>
          </a:prstGeom>
        </p:spPr>
        <p:txBody>
          <a:bodyPr wrap="square">
            <a:spAutoFit/>
          </a:bodyPr>
          <a:lstStyle/>
          <a:p>
            <a:r>
              <a:rPr lang="en-GB" dirty="0"/>
              <a:t>The aim of these lessons is that:</a:t>
            </a:r>
          </a:p>
          <a:p>
            <a:endParaRPr lang="en-GB" dirty="0"/>
          </a:p>
          <a:p>
            <a:r>
              <a:rPr lang="en-GB" dirty="0"/>
              <a:t>all of children will know more about positive relationships (including friendships, family relationships and relationships with adults and children), and are enabled to: </a:t>
            </a:r>
          </a:p>
          <a:p>
            <a:endParaRPr lang="en-GB" dirty="0"/>
          </a:p>
          <a:p>
            <a:r>
              <a:rPr lang="en-GB" dirty="0"/>
              <a:t>Be more resilient; </a:t>
            </a:r>
          </a:p>
          <a:p>
            <a:endParaRPr lang="en-GB" dirty="0"/>
          </a:p>
          <a:p>
            <a:r>
              <a:rPr lang="en-GB" dirty="0"/>
              <a:t>Believe in themselves; </a:t>
            </a:r>
          </a:p>
          <a:p>
            <a:endParaRPr lang="en-GB" dirty="0"/>
          </a:p>
          <a:p>
            <a:r>
              <a:rPr lang="en-GB" dirty="0"/>
              <a:t>Persevere with tasks; </a:t>
            </a:r>
          </a:p>
          <a:p>
            <a:endParaRPr lang="en-GB" dirty="0"/>
          </a:p>
          <a:p>
            <a:r>
              <a:rPr lang="en-GB" dirty="0"/>
              <a:t>Work towards long term rewards; </a:t>
            </a:r>
          </a:p>
          <a:p>
            <a:endParaRPr lang="en-GB" dirty="0"/>
          </a:p>
          <a:p>
            <a:r>
              <a:rPr lang="en-GB" dirty="0"/>
              <a:t>Continue despite setbacks. </a:t>
            </a:r>
          </a:p>
        </p:txBody>
      </p:sp>
    </p:spTree>
    <p:extLst>
      <p:ext uri="{BB962C8B-B14F-4D97-AF65-F5344CB8AC3E}">
        <p14:creationId xmlns:p14="http://schemas.microsoft.com/office/powerpoint/2010/main" val="1607159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E6149C5-F927-48BE-8277-77662AC13FBC}"/>
              </a:ext>
            </a:extLst>
          </p:cNvPr>
          <p:cNvSpPr/>
          <p:nvPr/>
        </p:nvSpPr>
        <p:spPr>
          <a:xfrm>
            <a:off x="1382233" y="941350"/>
            <a:ext cx="9925492" cy="4801314"/>
          </a:xfrm>
          <a:prstGeom prst="rect">
            <a:avLst/>
          </a:prstGeom>
        </p:spPr>
        <p:txBody>
          <a:bodyPr wrap="square">
            <a:spAutoFit/>
          </a:bodyPr>
          <a:lstStyle/>
          <a:p>
            <a:r>
              <a:rPr lang="en-GB" dirty="0"/>
              <a:t>We teach PSHE and RSE through a thoroughly planned and progressive curriculum that has been consulted on with parents, teachers and children. The fundamental building blocks of our curriculum are founded in children understanding the characteristics of positive relationships in particular: friendships, family relationships, and relationships with other children and adults. This begins with our children learning about what a relationship is, what friendship is, what family means and who can help them. </a:t>
            </a:r>
          </a:p>
          <a:p>
            <a:endParaRPr lang="en-GB" dirty="0"/>
          </a:p>
          <a:p>
            <a:r>
              <a:rPr lang="en-GB" dirty="0"/>
              <a:t>Our curriculum builds from the moment our children start school, when they are taught how to take turns, how to treat each other with kindness, consideration and respect, the importance of honesty and truthfulness, saying yes and no, and the idea of personal privacy. This builds into establishing personal space and boundaries, showing respect and understanding the differences between appropriate and inappropriate or unsafe physical contact. </a:t>
            </a:r>
          </a:p>
          <a:p>
            <a:endParaRPr lang="en-GB" dirty="0"/>
          </a:p>
          <a:p>
            <a:r>
              <a:rPr lang="en-GB" dirty="0"/>
              <a:t>Our curriculum is cognisant of fundamental issues such as everyday sexism, misogyny, homophobia and gender stereotypes and take positive action to build a culture where these are not tolerated. Any occurrences that arise are tackled immediately, our teachers an important role to play in modelling positive behaviours. RSE also creates an opportunity to enable pupils to be taught about positive emotional and mental wellbeing, including how friendships can support mental wellbeing. </a:t>
            </a:r>
          </a:p>
        </p:txBody>
      </p:sp>
    </p:spTree>
    <p:extLst>
      <p:ext uri="{BB962C8B-B14F-4D97-AF65-F5344CB8AC3E}">
        <p14:creationId xmlns:p14="http://schemas.microsoft.com/office/powerpoint/2010/main" val="870245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4329F5C-82F4-4BC0-A849-937E52E18B70}"/>
              </a:ext>
            </a:extLst>
          </p:cNvPr>
          <p:cNvPicPr>
            <a:picLocks noChangeAspect="1"/>
          </p:cNvPicPr>
          <p:nvPr/>
        </p:nvPicPr>
        <p:blipFill>
          <a:blip r:embed="rId2"/>
          <a:stretch>
            <a:fillRect/>
          </a:stretch>
        </p:blipFill>
        <p:spPr>
          <a:xfrm>
            <a:off x="2847951" y="1385872"/>
            <a:ext cx="6496097" cy="4086255"/>
          </a:xfrm>
          <a:prstGeom prst="rect">
            <a:avLst/>
          </a:prstGeom>
        </p:spPr>
      </p:pic>
    </p:spTree>
    <p:extLst>
      <p:ext uri="{BB962C8B-B14F-4D97-AF65-F5344CB8AC3E}">
        <p14:creationId xmlns:p14="http://schemas.microsoft.com/office/powerpoint/2010/main" val="19320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66C60-CE71-4DA1-A0DF-58586AD0BBB2}"/>
              </a:ext>
            </a:extLst>
          </p:cNvPr>
          <p:cNvSpPr>
            <a:spLocks noGrp="1"/>
          </p:cNvSpPr>
          <p:nvPr>
            <p:ph type="title"/>
          </p:nvPr>
        </p:nvSpPr>
        <p:spPr>
          <a:xfrm>
            <a:off x="686995" y="320805"/>
            <a:ext cx="10364451" cy="1596177"/>
          </a:xfrm>
        </p:spPr>
        <p:txBody>
          <a:bodyPr/>
          <a:lstStyle/>
          <a:p>
            <a:pPr algn="ctr"/>
            <a:r>
              <a:rPr lang="en-GB" dirty="0">
                <a:latin typeface="+mn-lt"/>
              </a:rPr>
              <a:t>Curriculum</a:t>
            </a:r>
          </a:p>
        </p:txBody>
      </p:sp>
      <p:sp>
        <p:nvSpPr>
          <p:cNvPr id="3" name="Content Placeholder 2">
            <a:extLst>
              <a:ext uri="{FF2B5EF4-FFF2-40B4-BE49-F238E27FC236}">
                <a16:creationId xmlns:a16="http://schemas.microsoft.com/office/drawing/2014/main" id="{1A5C641D-B35B-488F-861A-6E8C68EF40CA}"/>
              </a:ext>
            </a:extLst>
          </p:cNvPr>
          <p:cNvSpPr>
            <a:spLocks noGrp="1"/>
          </p:cNvSpPr>
          <p:nvPr>
            <p:ph idx="1"/>
          </p:nvPr>
        </p:nvSpPr>
        <p:spPr>
          <a:xfrm>
            <a:off x="1089837" y="1594884"/>
            <a:ext cx="9856382" cy="4540102"/>
          </a:xfrm>
        </p:spPr>
        <p:txBody>
          <a:bodyPr>
            <a:normAutofit fontScale="70000" lnSpcReduction="20000"/>
          </a:bodyPr>
          <a:lstStyle/>
          <a:p>
            <a:r>
              <a:rPr lang="en-GB" dirty="0">
                <a:cs typeface="Arial" panose="020B0604020202020204" pitchFamily="34" charset="0"/>
              </a:rPr>
              <a:t>Our PSHE and RSE curriculum was developed in consultation with all members of the school community. Further information on this process can be found </a:t>
            </a:r>
            <a:r>
              <a:rPr lang="en-GB" dirty="0">
                <a:cs typeface="Arial" panose="020B0604020202020204" pitchFamily="34" charset="0"/>
                <a:hlinkClick r:id="rId2"/>
              </a:rPr>
              <a:t>here</a:t>
            </a:r>
            <a:r>
              <a:rPr lang="en-GB" dirty="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cs typeface="Arial" panose="020B0604020202020204" pitchFamily="34" charset="0"/>
              </a:rPr>
              <a:t>Our agreed, progressive curriculum includes units from Derbyshire’s PSHE Matters and our own RSE curriculum, developed in consultation with the community to meet the statutory requirements. </a:t>
            </a:r>
          </a:p>
          <a:p>
            <a:r>
              <a:rPr lang="en-GB" dirty="0">
                <a:cs typeface="Arial" panose="020B0604020202020204" pitchFamily="34" charset="0"/>
              </a:rPr>
              <a:t>The long-term overviews of key knowledge and vocabulary can be accessed on our website. This details the content children will be taught in </a:t>
            </a:r>
            <a:r>
              <a:rPr lang="en-GB" dirty="0">
                <a:cs typeface="Arial" panose="020B0604020202020204" pitchFamily="34" charset="0"/>
                <a:hlinkClick r:id="rId3"/>
              </a:rPr>
              <a:t>PSHE</a:t>
            </a:r>
            <a:r>
              <a:rPr lang="en-GB" dirty="0">
                <a:cs typeface="Arial" panose="020B0604020202020204" pitchFamily="34" charset="0"/>
              </a:rPr>
              <a:t> and </a:t>
            </a:r>
            <a:r>
              <a:rPr lang="en-GB" dirty="0">
                <a:cs typeface="Arial" panose="020B0604020202020204" pitchFamily="34" charset="0"/>
                <a:hlinkClick r:id="rId4"/>
              </a:rPr>
              <a:t>RSE</a:t>
            </a:r>
            <a:r>
              <a:rPr lang="en-GB" dirty="0">
                <a:cs typeface="Arial" panose="020B0604020202020204" pitchFamily="34" charset="0"/>
              </a:rPr>
              <a:t>.</a:t>
            </a:r>
          </a:p>
        </p:txBody>
      </p:sp>
      <p:pic>
        <p:nvPicPr>
          <p:cNvPr id="5" name="Picture 4" descr="Table&#10;&#10;Description automatically generated">
            <a:extLst>
              <a:ext uri="{FF2B5EF4-FFF2-40B4-BE49-F238E27FC236}">
                <a16:creationId xmlns:a16="http://schemas.microsoft.com/office/drawing/2014/main" id="{A68BF006-7F82-43C1-9913-B6668F15F1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8151" y="2440208"/>
            <a:ext cx="4953749" cy="1520420"/>
          </a:xfrm>
          <a:prstGeom prst="rect">
            <a:avLst/>
          </a:prstGeom>
        </p:spPr>
      </p:pic>
    </p:spTree>
    <p:extLst>
      <p:ext uri="{BB962C8B-B14F-4D97-AF65-F5344CB8AC3E}">
        <p14:creationId xmlns:p14="http://schemas.microsoft.com/office/powerpoint/2010/main" val="5772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BE16C6-6B60-407B-BB75-A6BFE10A5A8A}"/>
              </a:ext>
            </a:extLst>
          </p:cNvPr>
          <p:cNvPicPr>
            <a:picLocks noChangeAspect="1"/>
          </p:cNvPicPr>
          <p:nvPr/>
        </p:nvPicPr>
        <p:blipFill>
          <a:blip r:embed="rId2"/>
          <a:stretch>
            <a:fillRect/>
          </a:stretch>
        </p:blipFill>
        <p:spPr>
          <a:xfrm>
            <a:off x="1037266" y="534286"/>
            <a:ext cx="10292314" cy="5789427"/>
          </a:xfrm>
          <a:prstGeom prst="rect">
            <a:avLst/>
          </a:prstGeom>
        </p:spPr>
      </p:pic>
    </p:spTree>
    <p:extLst>
      <p:ext uri="{BB962C8B-B14F-4D97-AF65-F5344CB8AC3E}">
        <p14:creationId xmlns:p14="http://schemas.microsoft.com/office/powerpoint/2010/main" val="1557368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BD3760-2E57-4B47-AA7A-B64D4E909958}"/>
              </a:ext>
            </a:extLst>
          </p:cNvPr>
          <p:cNvPicPr>
            <a:picLocks noChangeAspect="1"/>
          </p:cNvPicPr>
          <p:nvPr/>
        </p:nvPicPr>
        <p:blipFill>
          <a:blip r:embed="rId2"/>
          <a:stretch>
            <a:fillRect/>
          </a:stretch>
        </p:blipFill>
        <p:spPr>
          <a:xfrm>
            <a:off x="1653363" y="255327"/>
            <a:ext cx="8728960" cy="6432552"/>
          </a:xfrm>
          <a:prstGeom prst="rect">
            <a:avLst/>
          </a:prstGeom>
        </p:spPr>
      </p:pic>
    </p:spTree>
    <p:extLst>
      <p:ext uri="{BB962C8B-B14F-4D97-AF65-F5344CB8AC3E}">
        <p14:creationId xmlns:p14="http://schemas.microsoft.com/office/powerpoint/2010/main" val="1921081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61002AD-77BF-430D-87C9-9AAEC6A0B177}"/>
              </a:ext>
            </a:extLst>
          </p:cNvPr>
          <p:cNvPicPr>
            <a:picLocks noChangeAspect="1"/>
          </p:cNvPicPr>
          <p:nvPr/>
        </p:nvPicPr>
        <p:blipFill>
          <a:blip r:embed="rId2"/>
          <a:stretch>
            <a:fillRect/>
          </a:stretch>
        </p:blipFill>
        <p:spPr>
          <a:xfrm>
            <a:off x="1773561" y="1429338"/>
            <a:ext cx="8644877" cy="3999323"/>
          </a:xfrm>
          <a:prstGeom prst="rect">
            <a:avLst/>
          </a:prstGeom>
        </p:spPr>
      </p:pic>
    </p:spTree>
    <p:extLst>
      <p:ext uri="{BB962C8B-B14F-4D97-AF65-F5344CB8AC3E}">
        <p14:creationId xmlns:p14="http://schemas.microsoft.com/office/powerpoint/2010/main" val="25306485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01DD0-205D-486D-BD18-C5CA3FABC4EF}"/>
              </a:ext>
            </a:extLst>
          </p:cNvPr>
          <p:cNvSpPr>
            <a:spLocks noGrp="1"/>
          </p:cNvSpPr>
          <p:nvPr>
            <p:ph type="title"/>
          </p:nvPr>
        </p:nvSpPr>
        <p:spPr>
          <a:xfrm>
            <a:off x="1562931" y="380181"/>
            <a:ext cx="8596668" cy="1320800"/>
          </a:xfrm>
        </p:spPr>
        <p:txBody>
          <a:bodyPr/>
          <a:lstStyle/>
          <a:p>
            <a:pPr algn="ctr"/>
            <a:r>
              <a:rPr lang="en-GB" dirty="0"/>
              <a:t>Resources </a:t>
            </a:r>
          </a:p>
        </p:txBody>
      </p:sp>
      <p:pic>
        <p:nvPicPr>
          <p:cNvPr id="2050" name="Picture 2" descr="Not Now, Bernard: Amazon.co.uk: McKee, David: Books">
            <a:extLst>
              <a:ext uri="{FF2B5EF4-FFF2-40B4-BE49-F238E27FC236}">
                <a16:creationId xmlns:a16="http://schemas.microsoft.com/office/drawing/2014/main" id="{C7BE7A12-C9F0-44A6-9605-36B750416F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865" y="182880"/>
            <a:ext cx="2710133" cy="315318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re's A House Inside My Mummy: Amazon.co.uk: Andreae, Giles, Cabban,  Vanessa: 9781841210681: Books">
            <a:extLst>
              <a:ext uri="{FF2B5EF4-FFF2-40B4-BE49-F238E27FC236}">
                <a16:creationId xmlns:a16="http://schemas.microsoft.com/office/drawing/2014/main" id="{A6F38A25-CB60-4CD7-9B24-4123DE7840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865" y="3429000"/>
            <a:ext cx="2869253" cy="315318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ounting Kisses: Counting Kisses Classic Board Books: Amazon.co.uk: Katz,  Karen: Books">
            <a:extLst>
              <a:ext uri="{FF2B5EF4-FFF2-40B4-BE49-F238E27FC236}">
                <a16:creationId xmlns:a16="http://schemas.microsoft.com/office/drawing/2014/main" id="{B88F73D4-3952-4F0A-9A3A-CCE7F71CD9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0426" y="78966"/>
            <a:ext cx="1444349" cy="170108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trength Cards for Kids (NEW Edition) | Incentive Plus">
            <a:extLst>
              <a:ext uri="{FF2B5EF4-FFF2-40B4-BE49-F238E27FC236}">
                <a16:creationId xmlns:a16="http://schemas.microsoft.com/office/drawing/2014/main" id="{38CB4323-4A26-4FC8-8AA5-78D7FECDD4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6110" y="4457423"/>
            <a:ext cx="2450866" cy="232161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A3C7993-B760-4579-B5E3-029ABE03DCB2}"/>
              </a:ext>
            </a:extLst>
          </p:cNvPr>
          <p:cNvSpPr txBox="1"/>
          <p:nvPr/>
        </p:nvSpPr>
        <p:spPr>
          <a:xfrm>
            <a:off x="3507544" y="872822"/>
            <a:ext cx="5176911" cy="3416320"/>
          </a:xfrm>
          <a:prstGeom prst="rect">
            <a:avLst/>
          </a:prstGeom>
          <a:noFill/>
        </p:spPr>
        <p:txBody>
          <a:bodyPr wrap="square" lIns="91440" tIns="45720" rIns="91440" bIns="45720" rtlCol="0" anchor="t">
            <a:sp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Websites and video clips to be used:</a:t>
            </a:r>
          </a:p>
          <a:p>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dirty="0">
                <a:latin typeface="Arial" panose="020B0604020202020204" pitchFamily="34" charset="0"/>
                <a:cs typeface="Arial" panose="020B0604020202020204" pitchFamily="34" charset="0"/>
              </a:rPr>
              <a:t>Dove: Evolution of a model’ video </a:t>
            </a:r>
            <a:r>
              <a:rPr lang="en-GB" dirty="0">
                <a:latin typeface="Arial" panose="020B0604020202020204" pitchFamily="34" charset="0"/>
                <a:cs typeface="Arial" panose="020B0604020202020204" pitchFamily="34" charset="0"/>
                <a:hlinkClick r:id="rId6"/>
              </a:rPr>
              <a:t>https://www.youtube.com</a:t>
            </a: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dirty="0">
                <a:latin typeface="Arial" panose="020B0604020202020204" pitchFamily="34" charset="0"/>
                <a:cs typeface="Arial" panose="020B0604020202020204" pitchFamily="34" charset="0"/>
              </a:rPr>
              <a:t>Operation Ouch </a:t>
            </a:r>
            <a:r>
              <a:rPr lang="en-GB" dirty="0">
                <a:latin typeface="Arial" panose="020B0604020202020204" pitchFamily="34" charset="0"/>
                <a:cs typeface="Arial" panose="020B0604020202020204" pitchFamily="34" charset="0"/>
                <a:hlinkClick r:id="rId7"/>
              </a:rPr>
              <a:t>http://www.bbc.co.uk/cbbc/shows/</a:t>
            </a: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dirty="0">
                <a:latin typeface="Arial"/>
                <a:cs typeface="Arial"/>
              </a:rPr>
              <a:t>Changes </a:t>
            </a:r>
            <a:r>
              <a:rPr lang="en-GB" dirty="0">
                <a:ea typeface="+mn-lt"/>
                <a:cs typeface="+mn-lt"/>
                <a:hlinkClick r:id="rId8"/>
              </a:rPr>
              <a:t>http://archive.teachfind.com/ttv/www.teachers.tv/series/all-about-us-living-and-growing.html</a:t>
            </a:r>
            <a:endParaRPr lang="en-GB" dirty="0">
              <a:ea typeface="+mn-lt"/>
              <a:cs typeface="+mn-lt"/>
            </a:endParaRPr>
          </a:p>
          <a:p>
            <a:pPr marL="285750" indent="-285750">
              <a:buFont typeface="Wingdings" panose="05000000000000000000" pitchFamily="2" charset="2"/>
              <a:buChar char="Ø"/>
            </a:pPr>
            <a:endParaRPr lang="en-GB" dirty="0">
              <a:ea typeface="+mn-lt"/>
              <a:cs typeface="+mn-lt"/>
            </a:endParaRPr>
          </a:p>
          <a:p>
            <a:endParaRPr lang="en-GB" dirty="0">
              <a:latin typeface="Trebuchet MS" panose="020B0603020202020204"/>
              <a:cs typeface="Arial"/>
            </a:endParaRPr>
          </a:p>
        </p:txBody>
      </p:sp>
      <p:pic>
        <p:nvPicPr>
          <p:cNvPr id="3" name="Picture 4" descr="A picture containing text&#10;&#10;Description automatically generated">
            <a:extLst>
              <a:ext uri="{FF2B5EF4-FFF2-40B4-BE49-F238E27FC236}">
                <a16:creationId xmlns:a16="http://schemas.microsoft.com/office/drawing/2014/main" id="{69C918B7-8F0D-4775-82B6-029800345011}"/>
              </a:ext>
            </a:extLst>
          </p:cNvPr>
          <p:cNvPicPr>
            <a:picLocks noChangeAspect="1"/>
          </p:cNvPicPr>
          <p:nvPr/>
        </p:nvPicPr>
        <p:blipFill>
          <a:blip r:embed="rId9"/>
          <a:stretch>
            <a:fillRect/>
          </a:stretch>
        </p:blipFill>
        <p:spPr>
          <a:xfrm>
            <a:off x="5861265" y="4149582"/>
            <a:ext cx="2562225" cy="2571750"/>
          </a:xfrm>
          <a:prstGeom prst="rect">
            <a:avLst/>
          </a:prstGeom>
        </p:spPr>
      </p:pic>
      <p:pic>
        <p:nvPicPr>
          <p:cNvPr id="9" name="Picture 4" descr="Bits and Bobs, Sweat and Spots - Book - Services For Education">
            <a:extLst>
              <a:ext uri="{FF2B5EF4-FFF2-40B4-BE49-F238E27FC236}">
                <a16:creationId xmlns:a16="http://schemas.microsoft.com/office/drawing/2014/main" id="{1EE18E68-FA6F-45DD-88E1-C39DF6ADAC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340745" y="4598601"/>
            <a:ext cx="2247900" cy="22479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Your Mummy Ate My Football by Jones, Lynwen (9781903693292) | BrownsBfS">
            <a:extLst>
              <a:ext uri="{FF2B5EF4-FFF2-40B4-BE49-F238E27FC236}">
                <a16:creationId xmlns:a16="http://schemas.microsoft.com/office/drawing/2014/main" id="{393E6E01-EEC8-4A34-87B0-2FA9579C7FB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90426" y="1400656"/>
            <a:ext cx="2095500" cy="291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0769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Droplet</Template>
  <TotalTime>3662</TotalTime>
  <Words>447</Words>
  <Application>Microsoft Office PowerPoint</Application>
  <PresentationFormat>Widescreen</PresentationFormat>
  <Paragraphs>37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Trebuchet MS</vt:lpstr>
      <vt:lpstr>Tw Cen MT</vt:lpstr>
      <vt:lpstr>Wingdings</vt:lpstr>
      <vt:lpstr>Droplet</vt:lpstr>
      <vt:lpstr>Teaching RSE at Key Stage 2 </vt:lpstr>
      <vt:lpstr>PowerPoint Presentation</vt:lpstr>
      <vt:lpstr>PowerPoint Presentation</vt:lpstr>
      <vt:lpstr>PowerPoint Presentation</vt:lpstr>
      <vt:lpstr>Curriculum</vt:lpstr>
      <vt:lpstr>PowerPoint Presentation</vt:lpstr>
      <vt:lpstr>PowerPoint Presentation</vt:lpstr>
      <vt:lpstr>PowerPoint Presentation</vt:lpstr>
      <vt:lpstr>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 Lee</dc:creator>
  <cp:lastModifiedBy>Cath Lee</cp:lastModifiedBy>
  <cp:revision>7</cp:revision>
  <dcterms:created xsi:type="dcterms:W3CDTF">2025-06-16T10:47:20Z</dcterms:created>
  <dcterms:modified xsi:type="dcterms:W3CDTF">2025-06-19T15:55:29Z</dcterms:modified>
</cp:coreProperties>
</file>