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F34821-07BA-4291-A926-F5A3CE3430CA}" v="2" dt="2022-10-17T15:45:23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nnor Green" userId="8cc8b1f3-3ddd-49f7-83f2-fd2bec301485" providerId="ADAL" clId="{45F34821-07BA-4291-A926-F5A3CE3430CA}"/>
    <pc:docChg chg="custSel addSld modSld">
      <pc:chgData name="Connor Green" userId="8cc8b1f3-3ddd-49f7-83f2-fd2bec301485" providerId="ADAL" clId="{45F34821-07BA-4291-A926-F5A3CE3430CA}" dt="2022-10-17T15:45:32.308" v="25" actId="403"/>
      <pc:docMkLst>
        <pc:docMk/>
      </pc:docMkLst>
      <pc:sldChg chg="addSp delSp modSp new mod setBg">
        <pc:chgData name="Connor Green" userId="8cc8b1f3-3ddd-49f7-83f2-fd2bec301485" providerId="ADAL" clId="{45F34821-07BA-4291-A926-F5A3CE3430CA}" dt="2022-10-17T15:45:32.308" v="25" actId="403"/>
        <pc:sldMkLst>
          <pc:docMk/>
          <pc:sldMk cId="742037158" sldId="264"/>
        </pc:sldMkLst>
        <pc:spChg chg="del">
          <ac:chgData name="Connor Green" userId="8cc8b1f3-3ddd-49f7-83f2-fd2bec301485" providerId="ADAL" clId="{45F34821-07BA-4291-A926-F5A3CE3430CA}" dt="2022-10-17T15:44:26.522" v="4" actId="478"/>
          <ac:spMkLst>
            <pc:docMk/>
            <pc:sldMk cId="742037158" sldId="264"/>
            <ac:spMk id="2" creationId="{5ED2F0DE-063A-BE48-3B28-CAC0F8EF2B52}"/>
          </ac:spMkLst>
        </pc:spChg>
        <pc:spChg chg="del">
          <ac:chgData name="Connor Green" userId="8cc8b1f3-3ddd-49f7-83f2-fd2bec301485" providerId="ADAL" clId="{45F34821-07BA-4291-A926-F5A3CE3430CA}" dt="2022-10-17T15:44:21.371" v="1" actId="22"/>
          <ac:spMkLst>
            <pc:docMk/>
            <pc:sldMk cId="742037158" sldId="264"/>
            <ac:spMk id="3" creationId="{70B97B6D-FDCB-6BF6-9CE6-0D27446E059B}"/>
          </ac:spMkLst>
        </pc:spChg>
        <pc:spChg chg="add mod">
          <ac:chgData name="Connor Green" userId="8cc8b1f3-3ddd-49f7-83f2-fd2bec301485" providerId="ADAL" clId="{45F34821-07BA-4291-A926-F5A3CE3430CA}" dt="2022-10-17T15:45:32.308" v="25" actId="403"/>
          <ac:spMkLst>
            <pc:docMk/>
            <pc:sldMk cId="742037158" sldId="264"/>
            <ac:spMk id="8" creationId="{DDB17F8C-5338-C291-0F43-658B21FC5337}"/>
          </ac:spMkLst>
        </pc:spChg>
        <pc:picChg chg="add mod ord">
          <ac:chgData name="Connor Green" userId="8cc8b1f3-3ddd-49f7-83f2-fd2bec301485" providerId="ADAL" clId="{45F34821-07BA-4291-A926-F5A3CE3430CA}" dt="2022-10-17T15:45:17.427" v="8" actId="26606"/>
          <ac:picMkLst>
            <pc:docMk/>
            <pc:sldMk cId="742037158" sldId="264"/>
            <ac:picMk id="5" creationId="{DD4C3468-5530-715A-8085-CC87C318366D}"/>
          </ac:picMkLst>
        </pc:picChg>
        <pc:picChg chg="add mod">
          <ac:chgData name="Connor Green" userId="8cc8b1f3-3ddd-49f7-83f2-fd2bec301485" providerId="ADAL" clId="{45F34821-07BA-4291-A926-F5A3CE3430CA}" dt="2022-10-17T15:45:17.427" v="8" actId="26606"/>
          <ac:picMkLst>
            <pc:docMk/>
            <pc:sldMk cId="742037158" sldId="264"/>
            <ac:picMk id="7" creationId="{7002B1D7-FC75-F705-9BEF-7FC5C79169E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276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94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39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53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9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98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75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74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53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367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241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4589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75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64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2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240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50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761C82B1-501F-4790-A72F-AE3759286552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CC6310F-B5AE-4A41-80DE-4C34B824C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256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imestables.co.uk/multiplication-tables-chec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" TargetMode="External"/><Relationship Id="rId2" Type="http://schemas.openxmlformats.org/officeDocument/2006/relationships/hyperlink" Target="https://www.topmarks.co.uk/maths-games/7-11-years/times-tabl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imestables.co.uk/multiplication-tables-check/" TargetMode="External"/><Relationship Id="rId4" Type="http://schemas.openxmlformats.org/officeDocument/2006/relationships/hyperlink" Target="https://www.maths-games.org/times-tables-games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80EE9-A008-B05A-E727-E531CB9C44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08255"/>
            <a:ext cx="9144000" cy="1641490"/>
          </a:xfrm>
        </p:spPr>
        <p:txBody>
          <a:bodyPr/>
          <a:lstStyle/>
          <a:p>
            <a:r>
              <a:rPr lang="en-GB" dirty="0">
                <a:latin typeface="Abadi" panose="020B0604020104020204" pitchFamily="34" charset="0"/>
              </a:rPr>
              <a:t>Y4 MTC Workshop</a:t>
            </a:r>
          </a:p>
        </p:txBody>
      </p:sp>
    </p:spTree>
    <p:extLst>
      <p:ext uri="{BB962C8B-B14F-4D97-AF65-F5344CB8AC3E}">
        <p14:creationId xmlns:p14="http://schemas.microsoft.com/office/powerpoint/2010/main" val="33477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B27BE-2B2E-E508-52CF-D1C901679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the MTC?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D570D-B801-8D9E-9973-9B81217B2C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badi" panose="020B0604020104020204" pitchFamily="34" charset="0"/>
              </a:rPr>
              <a:t>MTC stands for Multiplication Tables Check.</a:t>
            </a:r>
          </a:p>
          <a:p>
            <a:r>
              <a:rPr lang="en-GB" dirty="0">
                <a:latin typeface="Abadi" panose="020B0604020104020204" pitchFamily="34" charset="0"/>
              </a:rPr>
              <a:t>It is statutory for all Year 4 children.</a:t>
            </a:r>
          </a:p>
          <a:p>
            <a:r>
              <a:rPr lang="en-GB" dirty="0">
                <a:latin typeface="Abadi" panose="020B0604020104020204" pitchFamily="34" charset="0"/>
              </a:rPr>
              <a:t>It determines whether pupils can recall their times tables fluently, which is essential for future success in maths.</a:t>
            </a:r>
          </a:p>
          <a:p>
            <a:r>
              <a:rPr lang="en-GB" dirty="0">
                <a:latin typeface="Abadi" panose="020B0604020104020204" pitchFamily="34" charset="0"/>
              </a:rPr>
              <a:t>Helps us to identify pupils who haven’t yet mastered their times tables, so that additional support can be provided.</a:t>
            </a:r>
          </a:p>
          <a:p>
            <a:r>
              <a:rPr lang="en-GB" dirty="0">
                <a:latin typeface="Abadi" panose="020B0604020104020204" pitchFamily="34" charset="0"/>
              </a:rPr>
              <a:t>2023 dates: Monday 5</a:t>
            </a:r>
            <a:r>
              <a:rPr lang="en-GB" baseline="30000" dirty="0">
                <a:latin typeface="Abadi" panose="020B0604020104020204" pitchFamily="34" charset="0"/>
              </a:rPr>
              <a:t>th</a:t>
            </a:r>
            <a:r>
              <a:rPr lang="en-GB" dirty="0">
                <a:latin typeface="Abadi" panose="020B0604020104020204" pitchFamily="34" charset="0"/>
              </a:rPr>
              <a:t> June – Friday 16</a:t>
            </a:r>
            <a:r>
              <a:rPr lang="en-GB" baseline="30000" dirty="0">
                <a:latin typeface="Abadi" panose="020B0604020104020204" pitchFamily="34" charset="0"/>
              </a:rPr>
              <a:t>th</a:t>
            </a:r>
            <a:r>
              <a:rPr lang="en-GB" dirty="0">
                <a:latin typeface="Abadi" panose="020B0604020104020204" pitchFamily="34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4256466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322CB-8230-54A7-3DFD-C9E966CEF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Format of the MTC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76B87-3A83-AF1B-3DC0-3C0D36211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badi" panose="020B0604020104020204" pitchFamily="34" charset="0"/>
              </a:rPr>
              <a:t>25 questions</a:t>
            </a:r>
          </a:p>
          <a:p>
            <a:r>
              <a:rPr lang="en-GB" dirty="0">
                <a:latin typeface="Abadi" panose="020B0604020104020204" pitchFamily="34" charset="0"/>
              </a:rPr>
              <a:t>Covers all times tables up to 12x12</a:t>
            </a:r>
          </a:p>
          <a:p>
            <a:r>
              <a:rPr lang="en-GB" dirty="0">
                <a:latin typeface="Abadi" panose="020B0604020104020204" pitchFamily="34" charset="0"/>
              </a:rPr>
              <a:t>6 seconds to answer each question</a:t>
            </a:r>
          </a:p>
          <a:p>
            <a:r>
              <a:rPr lang="en-GB" dirty="0">
                <a:latin typeface="Abadi" panose="020B0604020104020204" pitchFamily="34" charset="0"/>
              </a:rPr>
              <a:t>No pass mark – we set children target of 20/25.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https://www.timestables.co.uk/multiplication-tables-check/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973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CF878-EFAF-FCFF-5051-45C20AC9D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Why are the MTC and times tables so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CF3C5-7079-5425-5435-A3C8717DD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474" y="1797049"/>
            <a:ext cx="11100575" cy="4695825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Abadi" panose="020B0604020104020204" pitchFamily="34" charset="0"/>
              </a:rPr>
              <a:t>Times tables underpin all areas of maths and without secure knowledge and understanding children can encounter basic misconceptions and errors.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Abadi" panose="020B0604020104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Abadi" panose="020B0604020104020204" pitchFamily="34" charset="0"/>
              </a:rPr>
              <a:t>A confident understanding of times tables allows children to access all areas of maths therefore giving them a chance to develop their skills in other mathematical areas – rather than times tables being a barrier to their learning and restricting their potential of what they could learn.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Abadi" panose="020B0604020104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Abadi" panose="020B0604020104020204" pitchFamily="34" charset="0"/>
              </a:rPr>
              <a:t>Focused mainly on ‘retrieval practice’ which allows children to experience and practice times tables in a ‘little and often’ approach – short bursts which keep children engaged and focused on learning and retaining key times tables information.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5558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DF758-89D1-DB41-5E90-8AA1D86F6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What are we doing in school to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3E581-47F6-CD03-78C9-286FDC5E5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027" y="1690688"/>
            <a:ext cx="10233800" cy="4351338"/>
          </a:xfrm>
        </p:spPr>
        <p:txBody>
          <a:bodyPr/>
          <a:lstStyle/>
          <a:p>
            <a:r>
              <a:rPr lang="en-GB" dirty="0"/>
              <a:t>Teach times tables daily</a:t>
            </a:r>
          </a:p>
          <a:p>
            <a:r>
              <a:rPr lang="en-GB" dirty="0"/>
              <a:t>Times table award sheets</a:t>
            </a:r>
          </a:p>
          <a:p>
            <a:r>
              <a:rPr lang="en-GB" dirty="0"/>
              <a:t>Times table competitions</a:t>
            </a:r>
          </a:p>
          <a:p>
            <a:r>
              <a:rPr lang="en-GB" dirty="0"/>
              <a:t>Times table monitoring sheets</a:t>
            </a:r>
          </a:p>
          <a:p>
            <a:r>
              <a:rPr lang="en-GB" dirty="0"/>
              <a:t>Mock MTC every month</a:t>
            </a:r>
          </a:p>
          <a:p>
            <a:r>
              <a:rPr lang="en-GB" dirty="0"/>
              <a:t>Times table breakfast club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BC3BFB-06C3-C0F9-36AF-A11DD5B37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1271" y="1409437"/>
            <a:ext cx="2914702" cy="40391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670598-E7BB-051D-DB52-03F7A9A79A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327" y="3867150"/>
            <a:ext cx="4505707" cy="281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5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D9D76-FF7F-3A80-400B-0F0EDE6E0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can you do at home to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3CEFEF-6C59-BF10-3090-288CEF31B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Practice times tables: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https://www.topmarks.co.uk/maths-games/7-11-years/times-tables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https://www.timestables.co.uk/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https://www.maths-games.org/times-tables-games.html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Encourage TT Rockstars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Practice MTC mock: </a:t>
            </a:r>
            <a:r>
              <a:rPr lang="en-GB" dirty="0">
                <a:hlinkClick r:id="rId5"/>
              </a:rPr>
              <a:t>https://www.timestables.co.uk/multiplication-tables-check/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1401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A8269-5A49-65F3-BE7D-02B3BED7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B1572-9384-67E8-5356-633C9EF39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486AE4-F7BD-17B9-6C83-27C92C3C2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450" y="0"/>
            <a:ext cx="10115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90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4C3468-5530-715A-8085-CC87C3183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42869" y="1199329"/>
            <a:ext cx="4731397" cy="4459341"/>
          </a:xfrm>
          <a:prstGeom prst="rect">
            <a:avLst/>
          </a:prstGeom>
          <a:ln w="190500" cap="flat" cmpd="thinThick">
            <a:solidFill>
              <a:srgbClr val="FFFFFF"/>
            </a:solidFill>
            <a:prstDash val="solid"/>
            <a:round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02B1D7-FC75-F705-9BEF-7FC5C79169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7733" y="1631069"/>
            <a:ext cx="4731397" cy="3595861"/>
          </a:xfrm>
          <a:prstGeom prst="rect">
            <a:avLst/>
          </a:prstGeom>
          <a:ln w="190500" cap="flat" cmpd="thinThick">
            <a:solidFill>
              <a:srgbClr val="FFFFFF"/>
            </a:solidFill>
            <a:prstDash val="solid"/>
            <a:rou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B17F8C-5338-C291-0F43-658B21FC5337}"/>
              </a:ext>
            </a:extLst>
          </p:cNvPr>
          <p:cNvSpPr txBox="1"/>
          <p:nvPr/>
        </p:nvSpPr>
        <p:spPr>
          <a:xfrm>
            <a:off x="3438525" y="0"/>
            <a:ext cx="4600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742037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DE226-3E3F-89CC-FF48-2DA3C4A2B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766218"/>
            <a:ext cx="10515600" cy="1325563"/>
          </a:xfrm>
        </p:spPr>
        <p:txBody>
          <a:bodyPr/>
          <a:lstStyle/>
          <a:p>
            <a:r>
              <a:rPr lang="en-GB" b="1" dirty="0"/>
              <a:t>Thank you!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706363547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35</TotalTime>
  <Words>347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Abadi</vt:lpstr>
      <vt:lpstr>Arial</vt:lpstr>
      <vt:lpstr>Corbel</vt:lpstr>
      <vt:lpstr>Depth</vt:lpstr>
      <vt:lpstr>Y4 MTC Workshop</vt:lpstr>
      <vt:lpstr>What is the MTC?</vt:lpstr>
      <vt:lpstr>Format of the MTC</vt:lpstr>
      <vt:lpstr>Why are the MTC and times tables so important?</vt:lpstr>
      <vt:lpstr>What are we doing in school to help?</vt:lpstr>
      <vt:lpstr>What can you do at home to help?</vt:lpstr>
      <vt:lpstr>PowerPoint Presentation</vt:lpstr>
      <vt:lpstr>PowerPoint Presentation</vt:lpstr>
      <vt:lpstr>Thank you!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MTC Workshop</dc:title>
  <dc:creator>Connor Green</dc:creator>
  <cp:lastModifiedBy>Connor Green</cp:lastModifiedBy>
  <cp:revision>1</cp:revision>
  <cp:lastPrinted>2022-10-17T15:40:09Z</cp:lastPrinted>
  <dcterms:created xsi:type="dcterms:W3CDTF">2022-10-16T14:11:39Z</dcterms:created>
  <dcterms:modified xsi:type="dcterms:W3CDTF">2022-10-17T15:45:40Z</dcterms:modified>
</cp:coreProperties>
</file>